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6" r:id="rId2"/>
    <p:sldId id="463" r:id="rId3"/>
    <p:sldId id="317" r:id="rId4"/>
    <p:sldId id="284" r:id="rId5"/>
    <p:sldId id="285" r:id="rId6"/>
    <p:sldId id="339" r:id="rId7"/>
    <p:sldId id="462" r:id="rId8"/>
    <p:sldId id="449" r:id="rId9"/>
    <p:sldId id="417" r:id="rId10"/>
    <p:sldId id="424" r:id="rId11"/>
    <p:sldId id="425" r:id="rId12"/>
    <p:sldId id="426" r:id="rId13"/>
    <p:sldId id="427" r:id="rId14"/>
    <p:sldId id="428" r:id="rId15"/>
    <p:sldId id="394" r:id="rId16"/>
    <p:sldId id="395" r:id="rId17"/>
    <p:sldId id="459" r:id="rId18"/>
    <p:sldId id="454" r:id="rId19"/>
    <p:sldId id="441" r:id="rId20"/>
    <p:sldId id="432" r:id="rId21"/>
    <p:sldId id="433" r:id="rId22"/>
    <p:sldId id="435" r:id="rId23"/>
    <p:sldId id="436" r:id="rId24"/>
    <p:sldId id="438" r:id="rId25"/>
    <p:sldId id="437" r:id="rId26"/>
    <p:sldId id="443" r:id="rId27"/>
    <p:sldId id="444" r:id="rId28"/>
    <p:sldId id="442" r:id="rId29"/>
    <p:sldId id="445" r:id="rId30"/>
    <p:sldId id="418" r:id="rId31"/>
    <p:sldId id="455" r:id="rId32"/>
    <p:sldId id="456" r:id="rId33"/>
    <p:sldId id="457" r:id="rId34"/>
    <p:sldId id="458" r:id="rId35"/>
    <p:sldId id="368" r:id="rId36"/>
    <p:sldId id="369" r:id="rId37"/>
    <p:sldId id="419" r:id="rId38"/>
    <p:sldId id="372" r:id="rId39"/>
    <p:sldId id="367" r:id="rId40"/>
    <p:sldId id="375" r:id="rId41"/>
    <p:sldId id="376" r:id="rId42"/>
    <p:sldId id="377" r:id="rId43"/>
    <p:sldId id="381" r:id="rId44"/>
    <p:sldId id="382" r:id="rId45"/>
    <p:sldId id="420" r:id="rId46"/>
    <p:sldId id="383" r:id="rId47"/>
    <p:sldId id="446" r:id="rId48"/>
    <p:sldId id="385" r:id="rId49"/>
    <p:sldId id="386" r:id="rId50"/>
    <p:sldId id="390" r:id="rId51"/>
    <p:sldId id="392" r:id="rId52"/>
    <p:sldId id="398" r:id="rId53"/>
    <p:sldId id="399" r:id="rId54"/>
    <p:sldId id="400" r:id="rId55"/>
    <p:sldId id="403" r:id="rId56"/>
    <p:sldId id="460" r:id="rId57"/>
    <p:sldId id="461" r:id="rId58"/>
    <p:sldId id="447" r:id="rId59"/>
    <p:sldId id="448" r:id="rId60"/>
    <p:sldId id="414" r:id="rId61"/>
    <p:sldId id="325" r:id="rId62"/>
    <p:sldId id="421" r:id="rId63"/>
    <p:sldId id="354" r:id="rId64"/>
    <p:sldId id="311" r:id="rId65"/>
    <p:sldId id="316"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D9F1"/>
    <a:srgbClr val="333399"/>
    <a:srgbClr val="77E20C"/>
    <a:srgbClr val="FF66FF"/>
    <a:srgbClr val="1B304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58" autoAdjust="0"/>
    <p:restoredTop sz="83838" autoAdjust="0"/>
  </p:normalViewPr>
  <p:slideViewPr>
    <p:cSldViewPr>
      <p:cViewPr varScale="1">
        <p:scale>
          <a:sx n="74" d="100"/>
          <a:sy n="74" d="100"/>
        </p:scale>
        <p:origin x="1027"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amest\Documents\Engineering%20Skills\Survey%20Data\LS2-Time-Data-All-Analysis-11122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amest\Documents\Engineering%20Skills\Survey%20Data\LS2-Time-Data-All-Analysis-11122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AU" dirty="0"/>
              <a:t>Calculating, </a:t>
            </a:r>
            <a:r>
              <a:rPr lang="en-AU" dirty="0" smtClean="0"/>
              <a:t>modelling – discipline specific</a:t>
            </a:r>
            <a:endParaRPr lang="en-AU" dirty="0"/>
          </a:p>
        </c:rich>
      </c:tx>
      <c:overlay val="0"/>
    </c:title>
    <c:autoTitleDeleted val="0"/>
    <c:plotArea>
      <c:layout/>
      <c:barChart>
        <c:barDir val="col"/>
        <c:grouping val="clustered"/>
        <c:varyColors val="0"/>
        <c:ser>
          <c:idx val="0"/>
          <c:order val="0"/>
          <c:tx>
            <c:strRef>
              <c:f>Sheet1!$E$129</c:f>
              <c:strCache>
                <c:ptCount val="1"/>
                <c:pt idx="0">
                  <c:v>Calculating, modelling</c:v>
                </c:pt>
              </c:strCache>
            </c:strRef>
          </c:tx>
          <c:invertIfNegative val="0"/>
          <c:cat>
            <c:strRef>
              <c:f>Sheet1!$A$130:$A$140</c:f>
              <c:strCache>
                <c:ptCount val="11"/>
                <c:pt idx="0">
                  <c:v>none</c:v>
                </c:pt>
                <c:pt idx="1">
                  <c:v>1-10%</c:v>
                </c:pt>
                <c:pt idx="2">
                  <c:v>11-20%</c:v>
                </c:pt>
                <c:pt idx="3">
                  <c:v>21-30%</c:v>
                </c:pt>
                <c:pt idx="4">
                  <c:v>31-40%</c:v>
                </c:pt>
                <c:pt idx="5">
                  <c:v>41-50%</c:v>
                </c:pt>
                <c:pt idx="6">
                  <c:v>51-60%</c:v>
                </c:pt>
                <c:pt idx="7">
                  <c:v>61-70%</c:v>
                </c:pt>
                <c:pt idx="8">
                  <c:v>71-80%</c:v>
                </c:pt>
                <c:pt idx="9">
                  <c:v>81-90%</c:v>
                </c:pt>
                <c:pt idx="10">
                  <c:v>91-100%</c:v>
                </c:pt>
              </c:strCache>
            </c:strRef>
          </c:cat>
          <c:val>
            <c:numRef>
              <c:f>Sheet1!$E$130:$E$140</c:f>
              <c:numCache>
                <c:formatCode>General</c:formatCode>
                <c:ptCount val="11"/>
                <c:pt idx="0">
                  <c:v>21</c:v>
                </c:pt>
                <c:pt idx="1">
                  <c:v>62</c:v>
                </c:pt>
                <c:pt idx="2">
                  <c:v>20</c:v>
                </c:pt>
                <c:pt idx="3">
                  <c:v>11</c:v>
                </c:pt>
                <c:pt idx="4">
                  <c:v>9</c:v>
                </c:pt>
                <c:pt idx="5">
                  <c:v>2</c:v>
                </c:pt>
                <c:pt idx="6">
                  <c:v>0</c:v>
                </c:pt>
                <c:pt idx="7">
                  <c:v>0</c:v>
                </c:pt>
                <c:pt idx="8">
                  <c:v>0</c:v>
                </c:pt>
                <c:pt idx="9">
                  <c:v>1</c:v>
                </c:pt>
                <c:pt idx="10">
                  <c:v>0</c:v>
                </c:pt>
              </c:numCache>
            </c:numRef>
          </c:val>
        </c:ser>
        <c:dLbls>
          <c:showLegendKey val="0"/>
          <c:showVal val="0"/>
          <c:showCatName val="0"/>
          <c:showSerName val="0"/>
          <c:showPercent val="0"/>
          <c:showBubbleSize val="0"/>
        </c:dLbls>
        <c:gapWidth val="150"/>
        <c:axId val="485951136"/>
        <c:axId val="484676504"/>
      </c:barChart>
      <c:catAx>
        <c:axId val="485951136"/>
        <c:scaling>
          <c:orientation val="minMax"/>
        </c:scaling>
        <c:delete val="0"/>
        <c:axPos val="b"/>
        <c:numFmt formatCode="General" sourceLinked="1"/>
        <c:majorTickMark val="out"/>
        <c:minorTickMark val="none"/>
        <c:tickLblPos val="nextTo"/>
        <c:crossAx val="484676504"/>
        <c:crosses val="autoZero"/>
        <c:auto val="1"/>
        <c:lblAlgn val="ctr"/>
        <c:lblOffset val="100"/>
        <c:noMultiLvlLbl val="0"/>
      </c:catAx>
      <c:valAx>
        <c:axId val="484676504"/>
        <c:scaling>
          <c:orientation val="minMax"/>
        </c:scaling>
        <c:delete val="0"/>
        <c:axPos val="l"/>
        <c:majorGridlines/>
        <c:numFmt formatCode="General" sourceLinked="1"/>
        <c:majorTickMark val="out"/>
        <c:minorTickMark val="none"/>
        <c:tickLblPos val="nextTo"/>
        <c:crossAx val="485951136"/>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Social</a:t>
            </a:r>
            <a:r>
              <a:rPr lang="en-US" baseline="0" dirty="0"/>
              <a:t> interaction, searching for </a:t>
            </a:r>
            <a:r>
              <a:rPr lang="en-US" baseline="0" dirty="0" smtClean="0"/>
              <a:t>information, </a:t>
            </a:r>
            <a:br>
              <a:rPr lang="en-US" baseline="0" dirty="0" smtClean="0"/>
            </a:br>
            <a:r>
              <a:rPr lang="en-US" baseline="0" dirty="0" smtClean="0"/>
              <a:t>partially discipline specific</a:t>
            </a:r>
            <a:endParaRPr lang="en-US" dirty="0"/>
          </a:p>
        </c:rich>
      </c:tx>
      <c:overlay val="0"/>
    </c:title>
    <c:autoTitleDeleted val="0"/>
    <c:plotArea>
      <c:layout/>
      <c:barChart>
        <c:barDir val="col"/>
        <c:grouping val="clustered"/>
        <c:varyColors val="0"/>
        <c:ser>
          <c:idx val="0"/>
          <c:order val="0"/>
          <c:tx>
            <c:strRef>
              <c:f>Sheet1!$Y$129</c:f>
              <c:strCache>
                <c:ptCount val="1"/>
                <c:pt idx="0">
                  <c:v>Communication &amp; search</c:v>
                </c:pt>
              </c:strCache>
            </c:strRef>
          </c:tx>
          <c:invertIfNegative val="0"/>
          <c:cat>
            <c:strRef>
              <c:f>Sheet1!$A$130:$A$140</c:f>
              <c:strCache>
                <c:ptCount val="11"/>
                <c:pt idx="0">
                  <c:v>none</c:v>
                </c:pt>
                <c:pt idx="1">
                  <c:v>1-10%</c:v>
                </c:pt>
                <c:pt idx="2">
                  <c:v>11-20%</c:v>
                </c:pt>
                <c:pt idx="3">
                  <c:v>21-30%</c:v>
                </c:pt>
                <c:pt idx="4">
                  <c:v>31-40%</c:v>
                </c:pt>
                <c:pt idx="5">
                  <c:v>41-50%</c:v>
                </c:pt>
                <c:pt idx="6">
                  <c:v>51-60%</c:v>
                </c:pt>
                <c:pt idx="7">
                  <c:v>61-70%</c:v>
                </c:pt>
                <c:pt idx="8">
                  <c:v>71-80%</c:v>
                </c:pt>
                <c:pt idx="9">
                  <c:v>81-90%</c:v>
                </c:pt>
                <c:pt idx="10">
                  <c:v>91-100%</c:v>
                </c:pt>
              </c:strCache>
            </c:strRef>
          </c:cat>
          <c:val>
            <c:numRef>
              <c:f>Sheet1!$Y$130:$Y$140</c:f>
              <c:numCache>
                <c:formatCode>General</c:formatCode>
                <c:ptCount val="11"/>
                <c:pt idx="0">
                  <c:v>0</c:v>
                </c:pt>
                <c:pt idx="1">
                  <c:v>0</c:v>
                </c:pt>
                <c:pt idx="2">
                  <c:v>1</c:v>
                </c:pt>
                <c:pt idx="3">
                  <c:v>5</c:v>
                </c:pt>
                <c:pt idx="4">
                  <c:v>5</c:v>
                </c:pt>
                <c:pt idx="5">
                  <c:v>11</c:v>
                </c:pt>
                <c:pt idx="6">
                  <c:v>20</c:v>
                </c:pt>
                <c:pt idx="7">
                  <c:v>27</c:v>
                </c:pt>
                <c:pt idx="8">
                  <c:v>19</c:v>
                </c:pt>
                <c:pt idx="9">
                  <c:v>21</c:v>
                </c:pt>
                <c:pt idx="10">
                  <c:v>16</c:v>
                </c:pt>
              </c:numCache>
            </c:numRef>
          </c:val>
        </c:ser>
        <c:dLbls>
          <c:showLegendKey val="0"/>
          <c:showVal val="0"/>
          <c:showCatName val="0"/>
          <c:showSerName val="0"/>
          <c:showPercent val="0"/>
          <c:showBubbleSize val="0"/>
        </c:dLbls>
        <c:gapWidth val="150"/>
        <c:axId val="484679248"/>
        <c:axId val="484678856"/>
      </c:barChart>
      <c:catAx>
        <c:axId val="484679248"/>
        <c:scaling>
          <c:orientation val="minMax"/>
        </c:scaling>
        <c:delete val="0"/>
        <c:axPos val="b"/>
        <c:numFmt formatCode="General" sourceLinked="1"/>
        <c:majorTickMark val="out"/>
        <c:minorTickMark val="none"/>
        <c:tickLblPos val="nextTo"/>
        <c:crossAx val="484678856"/>
        <c:crosses val="autoZero"/>
        <c:auto val="1"/>
        <c:lblAlgn val="ctr"/>
        <c:lblOffset val="100"/>
        <c:noMultiLvlLbl val="0"/>
      </c:catAx>
      <c:valAx>
        <c:axId val="484678856"/>
        <c:scaling>
          <c:orientation val="minMax"/>
        </c:scaling>
        <c:delete val="0"/>
        <c:axPos val="l"/>
        <c:majorGridlines/>
        <c:numFmt formatCode="General" sourceLinked="1"/>
        <c:majorTickMark val="out"/>
        <c:minorTickMark val="none"/>
        <c:tickLblPos val="nextTo"/>
        <c:crossAx val="484679248"/>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481B86-D880-4791-8868-DE25DAC55354}" type="datetimeFigureOut">
              <a:rPr lang="en-AU" smtClean="0"/>
              <a:t>28/07/2017</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8F1B1C-823C-4D43-8F95-2E3D984F1DBC}" type="slidenum">
              <a:rPr lang="en-AU" smtClean="0"/>
              <a:t>‹#›</a:t>
            </a:fld>
            <a:endParaRPr lang="en-AU"/>
          </a:p>
        </p:txBody>
      </p:sp>
    </p:spTree>
    <p:extLst>
      <p:ext uri="{BB962C8B-B14F-4D97-AF65-F5344CB8AC3E}">
        <p14:creationId xmlns:p14="http://schemas.microsoft.com/office/powerpoint/2010/main" val="2542828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In our own community and even worldwide, engineers could do much to improve their reputation.  Consider, for instance, the following quote from a research interview:</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“I get rid of engineers from my organisations wherever I find them.”</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This is not an isolated comment: this has been a recurring theme from interviews with business and government leaders.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Quantitative indicators back up these qualitative perceptions.  For example, analysis of the results of hundreds of billions of dollar worth of capital projects across the world, almost all of which were engineering projects, has shown that success rates are around one in three for projects over $1 billion and about two in three for smaller projects.  Business leaders are acutely aware of this issue.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Consulting engineers, according to Australian surveys of professional service quality, rank equal bottom with IT technicians.</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In this seminar I will discuss some of our discoveries from studying engineering practice that help to explain these reputation issues.  These discoveries point to ways that we, as a community of engineers, could work towards restoring the high reputation we once enjoyed.  We might also help to fix some major sustainability issues along the way.</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Some of the discussion may be challenging for engineering educators.  For example, I will argue that we even need to rework the philosophical foundations of engineering to bring them into line with the ways that expert engineers practice their profession.  We need to step away from the idea that engineers are problem solvers, and start to learn more about how engineers deliver value for clients and society at large, something we have mostly lost sight of.</a:t>
            </a:r>
          </a:p>
          <a:p>
            <a:r>
              <a:rPr lang="en-AU" sz="1200" kern="1200" dirty="0" smtClean="0">
                <a:solidFill>
                  <a:schemeClr val="tx1"/>
                </a:solidFill>
                <a:effectLst/>
                <a:latin typeface="+mn-lt"/>
                <a:ea typeface="+mn-ea"/>
                <a:cs typeface="+mn-cs"/>
              </a:rPr>
              <a:t> </a:t>
            </a:r>
          </a:p>
          <a:p>
            <a:r>
              <a:rPr lang="en-AU" sz="1200" b="1" kern="1200" dirty="0" smtClean="0">
                <a:solidFill>
                  <a:schemeClr val="tx1"/>
                </a:solidFill>
                <a:effectLst/>
                <a:latin typeface="+mn-lt"/>
                <a:ea typeface="+mn-ea"/>
                <a:cs typeface="+mn-cs"/>
              </a:rPr>
              <a:t>Brief Biography of Speaker</a:t>
            </a:r>
            <a:r>
              <a:rPr lang="en-AU" sz="1200" kern="120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Professor James Trevelyan teaches part-time in the Mechanical and Chemical Engineering School at The University of Western Australia,  is a Fellow of Engineers Australia, and practices as a mechanical and mechatronics engineer developing new air conditioning technology.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His main area of research is on engineering practice and he has recently published a major book: “The Making of an Expert Engineer.”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He is well known internationally for robotics research and more recently his work on engineering practice.  He recently gave the keynote address at the IPENZ Annual Professions Forum in Wellington.</a:t>
            </a:r>
          </a:p>
          <a:p>
            <a:endParaRPr lang="en-AU" dirty="0"/>
          </a:p>
        </p:txBody>
      </p:sp>
      <p:sp>
        <p:nvSpPr>
          <p:cNvPr id="4" name="Slide Number Placeholder 3"/>
          <p:cNvSpPr>
            <a:spLocks noGrp="1"/>
          </p:cNvSpPr>
          <p:nvPr>
            <p:ph type="sldNum" sz="quarter" idx="10"/>
          </p:nvPr>
        </p:nvSpPr>
        <p:spPr/>
        <p:txBody>
          <a:bodyPr/>
          <a:lstStyle/>
          <a:p>
            <a:fld id="{708F1B1C-823C-4D43-8F95-2E3D984F1DBC}" type="slidenum">
              <a:rPr lang="en-AU" smtClean="0"/>
              <a:t>1</a:t>
            </a:fld>
            <a:endParaRPr lang="en-AU"/>
          </a:p>
        </p:txBody>
      </p:sp>
    </p:spTree>
    <p:extLst>
      <p:ext uri="{BB962C8B-B14F-4D97-AF65-F5344CB8AC3E}">
        <p14:creationId xmlns:p14="http://schemas.microsoft.com/office/powerpoint/2010/main" val="2162837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D3B9A9-8DA3-42B8-BFFF-E9ECBBAB4B2E}" type="slidenum">
              <a:rPr lang="en-AU"/>
              <a:pPr/>
              <a:t>3</a:t>
            </a:fld>
            <a:endParaRPr lang="en-AU"/>
          </a:p>
        </p:txBody>
      </p:sp>
      <p:sp>
        <p:nvSpPr>
          <p:cNvPr id="68610" name="Rectangle 2"/>
          <p:cNvSpPr>
            <a:spLocks noGrp="1" noRot="1" noChangeAspect="1" noChangeArrowheads="1" noTextEdit="1"/>
          </p:cNvSpPr>
          <p:nvPr>
            <p:ph type="sldImg"/>
          </p:nvPr>
        </p:nvSpPr>
        <p:spPr>
          <a:xfrm>
            <a:off x="1143000" y="685800"/>
            <a:ext cx="4572000" cy="3429000"/>
          </a:xfrm>
          <a:ln/>
        </p:spPr>
      </p:sp>
      <p:sp>
        <p:nvSpPr>
          <p:cNvPr id="68611" name="Rectangle 3"/>
          <p:cNvSpPr>
            <a:spLocks noGrp="1" noChangeArrowheads="1"/>
          </p:cNvSpPr>
          <p:nvPr>
            <p:ph type="body" idx="1"/>
          </p:nvPr>
        </p:nvSpPr>
        <p:spPr/>
        <p:txBody>
          <a:bodyPr/>
          <a:lstStyle/>
          <a:p>
            <a:r>
              <a:rPr lang="en-AU" sz="1200" b="1" kern="1200" dirty="0" smtClean="0">
                <a:solidFill>
                  <a:schemeClr val="tx1"/>
                </a:solidFill>
                <a:effectLst/>
                <a:latin typeface="+mn-lt"/>
                <a:ea typeface="+mn-ea"/>
                <a:cs typeface="+mn-cs"/>
              </a:rPr>
              <a:t>Learning from Expert Engineers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James Trevelyan, The University of Western Australia</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Engineers in New Zealand are experiencing unaccustomed visibility, and not for reasons we can all be comfortable with.  The consequences of the Christchurch earthquake have to some extend tarnished the public reputation of the engineering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Is this simply a communication issue?  Can we address this by improving engineers’ ability to communicate effectively, with clients, government, and society at large?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12 years of research on engineering practice involving 25 researchers and several hundred engineers tells us that a more extensive response is likely to be needed.</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There are many challenges that we, as engineers, will have to overcome to restore our professional reputation and community confidence.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One challenges is to appreciate that communication is much more than simply the transfer of information: a notion that is deeply embedded in the profession today.  It is much more than that: communication is the means by which we as engineers collaborate with all the people from whom we need support to deliver the results that our clients and society expect.  Technical collaboration is a series of complex socio-technical performances, and expert engineers distinguish themselves by being able to do this better than most others.  To do it well, we also need to appreciate that communication is part of relationship building, and the means by which we can shape perceptions of other people.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 research also demonstrates that any engineer can become expert in their chosen areas of specialisation through several years of specially tailored practice with performance evaluation, preferably from experienced peers and colleagues.  Engineers who master technical and collaboration skills can look forward to greater career satisfaction, and higher earnings for themselves and their employers.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Knowledge of technical collaboration skills has been allowed to dissipate over time.  Now that the knowledge used by experts is available in written form, the next challenge is for practicing engineers to make the effort to learn from it.  Such efforts will almost certainly be handsomely rewarded, not the least in terms of enhancing the reputation of the whole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Professor Trevelyan will address several other ways in which engineers can rebuild their professional reputation among clients, government, end-users and society at large.</a:t>
            </a:r>
          </a:p>
          <a:p>
            <a:endParaRPr lang="en-AU" dirty="0"/>
          </a:p>
          <a:p>
            <a:endParaRPr lang="en-AU" dirty="0"/>
          </a:p>
        </p:txBody>
      </p:sp>
    </p:spTree>
    <p:extLst>
      <p:ext uri="{BB962C8B-B14F-4D97-AF65-F5344CB8AC3E}">
        <p14:creationId xmlns:p14="http://schemas.microsoft.com/office/powerpoint/2010/main" val="1720842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AU" sz="1200" kern="1200" dirty="0" smtClean="0">
                <a:solidFill>
                  <a:schemeClr val="tx1"/>
                </a:solidFill>
                <a:latin typeface="Arial" charset="0"/>
                <a:ea typeface="+mn-ea"/>
                <a:cs typeface="Arial" charset="0"/>
              </a:rPr>
              <a:t>Here is the robot in action, towards the end of its working life in about 1992 at Murdoch University.  The robot was relocated there because it was easier to access sheep in the numbers that we needed for extensive trials.  There was insufficient space in the Mechanical Engineering building here at UWA.</a:t>
            </a:r>
          </a:p>
          <a:p>
            <a:endParaRPr lang="en-AU" sz="1200" kern="1200" dirty="0" smtClean="0">
              <a:solidFill>
                <a:schemeClr val="tx1"/>
              </a:solidFill>
              <a:latin typeface="Arial" charset="0"/>
              <a:ea typeface="+mn-ea"/>
              <a:cs typeface="Arial" charset="0"/>
            </a:endParaRPr>
          </a:p>
          <a:p>
            <a:r>
              <a:rPr lang="en-AU" sz="1200" kern="1200" dirty="0" smtClean="0">
                <a:solidFill>
                  <a:schemeClr val="tx1"/>
                </a:solidFill>
                <a:latin typeface="Arial" charset="0"/>
                <a:ea typeface="+mn-ea"/>
                <a:cs typeface="Arial" charset="0"/>
              </a:rPr>
              <a:t>The robot was fully automatic: you can see it operating on YouTube</a:t>
            </a:r>
            <a:endParaRPr lang="en-AU" dirty="0"/>
          </a:p>
        </p:txBody>
      </p:sp>
      <p:sp>
        <p:nvSpPr>
          <p:cNvPr id="4" name="Slide Number Placeholder 3"/>
          <p:cNvSpPr>
            <a:spLocks noGrp="1"/>
          </p:cNvSpPr>
          <p:nvPr>
            <p:ph type="sldNum" sz="quarter" idx="10"/>
          </p:nvPr>
        </p:nvSpPr>
        <p:spPr/>
        <p:txBody>
          <a:bodyPr/>
          <a:lstStyle/>
          <a:p>
            <a:fld id="{54FFEC7F-D3AD-4E87-A060-8357C348F197}" type="slidenum">
              <a:rPr lang="en-AU" smtClean="0"/>
              <a:pPr/>
              <a:t>4</a:t>
            </a:fld>
            <a:endParaRPr lang="en-AU"/>
          </a:p>
        </p:txBody>
      </p:sp>
    </p:spTree>
    <p:extLst>
      <p:ext uri="{BB962C8B-B14F-4D97-AF65-F5344CB8AC3E}">
        <p14:creationId xmlns:p14="http://schemas.microsoft.com/office/powerpoint/2010/main" val="3368650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commercial product</a:t>
            </a:r>
            <a:r>
              <a:rPr lang="en-AU" baseline="0" dirty="0" smtClean="0"/>
              <a:t> we are about to launch on the world market.</a:t>
            </a:r>
            <a:endParaRPr lang="en-AU" dirty="0"/>
          </a:p>
        </p:txBody>
      </p:sp>
      <p:sp>
        <p:nvSpPr>
          <p:cNvPr id="4" name="Slide Number Placeholder 3"/>
          <p:cNvSpPr>
            <a:spLocks noGrp="1"/>
          </p:cNvSpPr>
          <p:nvPr>
            <p:ph type="sldNum" sz="quarter" idx="10"/>
          </p:nvPr>
        </p:nvSpPr>
        <p:spPr/>
        <p:txBody>
          <a:bodyPr/>
          <a:lstStyle/>
          <a:p>
            <a:fld id="{708F1B1C-823C-4D43-8F95-2E3D984F1DBC}" type="slidenum">
              <a:rPr lang="en-AU" smtClean="0"/>
              <a:t>7</a:t>
            </a:fld>
            <a:endParaRPr lang="en-AU"/>
          </a:p>
        </p:txBody>
      </p:sp>
    </p:spTree>
    <p:extLst>
      <p:ext uri="{BB962C8B-B14F-4D97-AF65-F5344CB8AC3E}">
        <p14:creationId xmlns:p14="http://schemas.microsoft.com/office/powerpoint/2010/main" val="1232037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D3B9A9-8DA3-42B8-BFFF-E9ECBBAB4B2E}" type="slidenum">
              <a:rPr lang="en-AU"/>
              <a:pPr/>
              <a:t>9</a:t>
            </a:fld>
            <a:endParaRPr lang="en-AU"/>
          </a:p>
        </p:txBody>
      </p:sp>
      <p:sp>
        <p:nvSpPr>
          <p:cNvPr id="68610" name="Rectangle 2"/>
          <p:cNvSpPr>
            <a:spLocks noGrp="1" noRot="1" noChangeAspect="1" noChangeArrowheads="1" noTextEdit="1"/>
          </p:cNvSpPr>
          <p:nvPr>
            <p:ph type="sldImg"/>
          </p:nvPr>
        </p:nvSpPr>
        <p:spPr>
          <a:xfrm>
            <a:off x="1143000" y="685800"/>
            <a:ext cx="4572000" cy="3429000"/>
          </a:xfrm>
          <a:ln/>
        </p:spPr>
      </p:sp>
      <p:sp>
        <p:nvSpPr>
          <p:cNvPr id="68611" name="Rectangle 3"/>
          <p:cNvSpPr>
            <a:spLocks noGrp="1" noChangeArrowheads="1"/>
          </p:cNvSpPr>
          <p:nvPr>
            <p:ph type="body" idx="1"/>
          </p:nvPr>
        </p:nvSpPr>
        <p:spPr/>
        <p:txBody>
          <a:bodyPr/>
          <a:lstStyle/>
          <a:p>
            <a:r>
              <a:rPr lang="en-AU" sz="1200" b="1" kern="1200" dirty="0" smtClean="0">
                <a:solidFill>
                  <a:schemeClr val="tx1"/>
                </a:solidFill>
                <a:effectLst/>
                <a:latin typeface="+mn-lt"/>
                <a:ea typeface="+mn-ea"/>
                <a:cs typeface="+mn-cs"/>
              </a:rPr>
              <a:t>Learning from Expert Engineers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James Trevelyan, The University of Western Australia</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Engineers in New Zealand are experiencing unaccustomed visibility, and not for reasons we can all be comfortable with.  The consequences of the Christchurch earthquake have to some extend tarnished the public reputation of the engineering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Is this simply a communication issue?  Can we address this by improving engineers’ ability to communicate effectively, with clients, government, and society at large?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12 years of research on engineering practice involving 25 researchers and several hundred engineers tells us that a more extensive response is likely to be needed.</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There are many challenges that we, as engineers, will have to overcome to restore our professional reputation and community confidence.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One challenges is to appreciate that communication is much more than simply the transfer of information: a notion that is deeply embedded in the profession today.  It is much more than that: communication is the means by which we as engineers collaborate with all the people from whom we need support to deliver the results that our clients and society expect.  Technical collaboration is a series of complex socio-technical performances, and expert engineers distinguish themselves by being able to do this better than most others.  To do it well, we also need to appreciate that communication is part of relationship building, and the means by which we can shape perceptions of other people.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 research also demonstrates that any engineer can become expert in their chosen areas of specialisation through several years of specially tailored practice with performance evaluation, preferably from experienced peers and colleagues.  Engineers who master technical and collaboration skills can look forward to greater career satisfaction, and higher earnings for themselves and their employers.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Knowledge of technical collaboration skills has been allowed to dissipate over time.  Now that the knowledge used by experts is available in written form, the next challenge is for practicing engineers to make the effort to learn from it.  Such efforts will almost certainly be handsomely rewarded, not the least in terms of enhancing the reputation of the whole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Professor Trevelyan will address several other ways in which engineers can rebuild their professional reputation among clients, government, end-users and society at large.</a:t>
            </a:r>
          </a:p>
          <a:p>
            <a:endParaRPr lang="en-AU" dirty="0"/>
          </a:p>
          <a:p>
            <a:endParaRPr lang="en-AU" dirty="0"/>
          </a:p>
        </p:txBody>
      </p:sp>
    </p:spTree>
    <p:extLst>
      <p:ext uri="{BB962C8B-B14F-4D97-AF65-F5344CB8AC3E}">
        <p14:creationId xmlns:p14="http://schemas.microsoft.com/office/powerpoint/2010/main" val="4229029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AU" sz="1200" kern="1200" dirty="0" smtClean="0">
                <a:solidFill>
                  <a:schemeClr val="tx1"/>
                </a:solidFill>
                <a:effectLst/>
                <a:latin typeface="Arial" charset="0"/>
                <a:ea typeface="+mn-ea"/>
                <a:cs typeface="Arial" charset="0"/>
              </a:rPr>
              <a:t>Water that is carried, after it is boiled, costs around $35 per tonne</a:t>
            </a:r>
          </a:p>
          <a:p>
            <a:endParaRPr lang="en-AU" dirty="0"/>
          </a:p>
        </p:txBody>
      </p:sp>
      <p:sp>
        <p:nvSpPr>
          <p:cNvPr id="4" name="Slide Number Placeholder 3"/>
          <p:cNvSpPr>
            <a:spLocks noGrp="1"/>
          </p:cNvSpPr>
          <p:nvPr>
            <p:ph type="sldNum" sz="quarter" idx="10"/>
          </p:nvPr>
        </p:nvSpPr>
        <p:spPr/>
        <p:txBody>
          <a:bodyPr/>
          <a:lstStyle/>
          <a:p>
            <a:fld id="{54FFEC7F-D3AD-4E87-A060-8357C348F197}" type="slidenum">
              <a:rPr lang="en-AU" smtClean="0">
                <a:solidFill>
                  <a:prstClr val="black"/>
                </a:solidFill>
              </a:rPr>
              <a:pPr/>
              <a:t>10</a:t>
            </a:fld>
            <a:endParaRPr lang="en-AU">
              <a:solidFill>
                <a:prstClr val="black"/>
              </a:solidFill>
            </a:endParaRPr>
          </a:p>
        </p:txBody>
      </p:sp>
    </p:spTree>
    <p:extLst>
      <p:ext uri="{BB962C8B-B14F-4D97-AF65-F5344CB8AC3E}">
        <p14:creationId xmlns:p14="http://schemas.microsoft.com/office/powerpoint/2010/main" val="4265010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AU" dirty="0" smtClean="0"/>
              <a:t>Water delivered in 20 litre plastic containers costs $70 / tonne</a:t>
            </a:r>
            <a:endParaRPr lang="en-AU" dirty="0"/>
          </a:p>
        </p:txBody>
      </p:sp>
      <p:sp>
        <p:nvSpPr>
          <p:cNvPr id="4" name="Slide Number Placeholder 3"/>
          <p:cNvSpPr>
            <a:spLocks noGrp="1"/>
          </p:cNvSpPr>
          <p:nvPr>
            <p:ph type="sldNum" sz="quarter" idx="10"/>
          </p:nvPr>
        </p:nvSpPr>
        <p:spPr/>
        <p:txBody>
          <a:bodyPr/>
          <a:lstStyle/>
          <a:p>
            <a:fld id="{54FFEC7F-D3AD-4E87-A060-8357C348F197}" type="slidenum">
              <a:rPr lang="en-AU" smtClean="0">
                <a:solidFill>
                  <a:prstClr val="black"/>
                </a:solidFill>
              </a:rPr>
              <a:pPr/>
              <a:t>11</a:t>
            </a:fld>
            <a:endParaRPr lang="en-AU">
              <a:solidFill>
                <a:prstClr val="black"/>
              </a:solidFill>
            </a:endParaRPr>
          </a:p>
        </p:txBody>
      </p:sp>
    </p:spTree>
    <p:extLst>
      <p:ext uri="{BB962C8B-B14F-4D97-AF65-F5344CB8AC3E}">
        <p14:creationId xmlns:p14="http://schemas.microsoft.com/office/powerpoint/2010/main" val="2820856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is the classical definition of engineering – it needs to be replaced</a:t>
            </a:r>
            <a:endParaRPr lang="en-AU" dirty="0"/>
          </a:p>
        </p:txBody>
      </p:sp>
      <p:sp>
        <p:nvSpPr>
          <p:cNvPr id="4" name="Slide Number Placeholder 3"/>
          <p:cNvSpPr>
            <a:spLocks noGrp="1"/>
          </p:cNvSpPr>
          <p:nvPr>
            <p:ph type="sldNum" sz="quarter" idx="10"/>
          </p:nvPr>
        </p:nvSpPr>
        <p:spPr/>
        <p:txBody>
          <a:bodyPr/>
          <a:lstStyle/>
          <a:p>
            <a:fld id="{708F1B1C-823C-4D43-8F95-2E3D984F1DBC}" type="slidenum">
              <a:rPr lang="en-AU" smtClean="0"/>
              <a:t>16</a:t>
            </a:fld>
            <a:endParaRPr lang="en-AU"/>
          </a:p>
        </p:txBody>
      </p:sp>
    </p:spTree>
    <p:extLst>
      <p:ext uri="{BB962C8B-B14F-4D97-AF65-F5344CB8AC3E}">
        <p14:creationId xmlns:p14="http://schemas.microsoft.com/office/powerpoint/2010/main" val="1741588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AU" dirty="0" smtClean="0"/>
              <a:t>The missing parts</a:t>
            </a:r>
            <a:r>
              <a:rPr lang="en-AU" baseline="0" dirty="0" smtClean="0"/>
              <a:t> that students need to learn about</a:t>
            </a:r>
            <a:endParaRPr lang="en-AU" dirty="0"/>
          </a:p>
        </p:txBody>
      </p:sp>
      <p:sp>
        <p:nvSpPr>
          <p:cNvPr id="4" name="Slide Number Placeholder 3"/>
          <p:cNvSpPr>
            <a:spLocks noGrp="1"/>
          </p:cNvSpPr>
          <p:nvPr>
            <p:ph type="sldNum" sz="quarter" idx="10"/>
          </p:nvPr>
        </p:nvSpPr>
        <p:spPr/>
        <p:txBody>
          <a:bodyPr/>
          <a:lstStyle/>
          <a:p>
            <a:fld id="{708F1B1C-823C-4D43-8F95-2E3D984F1DBC}" type="slidenum">
              <a:rPr lang="en-AU" smtClean="0"/>
              <a:t>23</a:t>
            </a:fld>
            <a:endParaRPr lang="en-AU"/>
          </a:p>
        </p:txBody>
      </p:sp>
    </p:spTree>
    <p:extLst>
      <p:ext uri="{BB962C8B-B14F-4D97-AF65-F5344CB8AC3E}">
        <p14:creationId xmlns:p14="http://schemas.microsoft.com/office/powerpoint/2010/main" val="1011545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Arial" charset="0"/>
                <a:ea typeface="+mn-ea"/>
                <a:cs typeface="Arial" charset="0"/>
              </a:rPr>
              <a:t>Expert performance in engineering practice, in its essence, is a combination of technical and financial foresight and planning, combined with the technical collaboration performances required to convert plans into reality.  These layers in turn are supported with three foundations: engineering and business science, tacit ingenuity, and accurate perception skills.  Unfortunately, our education systems focus only on one of the three foundations and this focus is represented in the diagram by coloured shading.  While tacit ingenuity can accumulate through education, it is not encouraged by appropriate incentives.  </a:t>
            </a:r>
            <a:r>
              <a:rPr lang="en-AU" sz="1200" kern="1200" smtClean="0">
                <a:solidFill>
                  <a:schemeClr val="tx1"/>
                </a:solidFill>
                <a:effectLst/>
                <a:latin typeface="Arial" charset="0"/>
                <a:ea typeface="+mn-ea"/>
                <a:cs typeface="Arial" charset="0"/>
              </a:rPr>
              <a:t>As chapter 6 explained, there are three fundamental neglected perception skills without which expert performances are not possible.</a:t>
            </a:r>
            <a:endParaRPr lang="en-AU"/>
          </a:p>
        </p:txBody>
      </p:sp>
      <p:sp>
        <p:nvSpPr>
          <p:cNvPr id="4" name="Slide Number Placeholder 3"/>
          <p:cNvSpPr>
            <a:spLocks noGrp="1"/>
          </p:cNvSpPr>
          <p:nvPr>
            <p:ph type="sldNum" sz="quarter" idx="10"/>
          </p:nvPr>
        </p:nvSpPr>
        <p:spPr/>
        <p:txBody>
          <a:bodyPr/>
          <a:lstStyle/>
          <a:p>
            <a:fld id="{54FFEC7F-D3AD-4E87-A060-8357C348F197}" type="slidenum">
              <a:rPr lang="en-AU" smtClean="0"/>
              <a:pPr/>
              <a:t>28</a:t>
            </a:fld>
            <a:endParaRPr lang="en-AU"/>
          </a:p>
        </p:txBody>
      </p:sp>
    </p:spTree>
    <p:extLst>
      <p:ext uri="{BB962C8B-B14F-4D97-AF65-F5344CB8AC3E}">
        <p14:creationId xmlns:p14="http://schemas.microsoft.com/office/powerpoint/2010/main" val="916131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D3B9A9-8DA3-42B8-BFFF-E9ECBBAB4B2E}" type="slidenum">
              <a:rPr lang="en-AU"/>
              <a:pPr/>
              <a:t>30</a:t>
            </a:fld>
            <a:endParaRPr lang="en-AU"/>
          </a:p>
        </p:txBody>
      </p:sp>
      <p:sp>
        <p:nvSpPr>
          <p:cNvPr id="68610" name="Rectangle 2"/>
          <p:cNvSpPr>
            <a:spLocks noGrp="1" noRot="1" noChangeAspect="1" noChangeArrowheads="1" noTextEdit="1"/>
          </p:cNvSpPr>
          <p:nvPr>
            <p:ph type="sldImg"/>
          </p:nvPr>
        </p:nvSpPr>
        <p:spPr>
          <a:xfrm>
            <a:off x="1143000" y="685800"/>
            <a:ext cx="4572000" cy="3429000"/>
          </a:xfrm>
          <a:ln/>
        </p:spPr>
      </p:sp>
      <p:sp>
        <p:nvSpPr>
          <p:cNvPr id="68611" name="Rectangle 3"/>
          <p:cNvSpPr>
            <a:spLocks noGrp="1" noChangeArrowheads="1"/>
          </p:cNvSpPr>
          <p:nvPr>
            <p:ph type="body" idx="1"/>
          </p:nvPr>
        </p:nvSpPr>
        <p:spPr/>
        <p:txBody>
          <a:bodyPr/>
          <a:lstStyle/>
          <a:p>
            <a:r>
              <a:rPr lang="en-AU" sz="1200" b="1" kern="1200" dirty="0" smtClean="0">
                <a:solidFill>
                  <a:schemeClr val="tx1"/>
                </a:solidFill>
                <a:effectLst/>
                <a:latin typeface="+mn-lt"/>
                <a:ea typeface="+mn-ea"/>
                <a:cs typeface="+mn-cs"/>
              </a:rPr>
              <a:t>Learning from Expert Engineers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James Trevelyan, The University of Western Australia</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Engineers in New Zealand are experiencing unaccustomed visibility, and not for reasons we can all be comfortable with.  The consequences of the Christchurch earthquake have to some extend tarnished the public reputation of the engineering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Is this simply a communication issue?  Can we address this by improving engineers’ ability to communicate effectively, with clients, government, and society at large?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12 years of research on engineering practice involving 25 researchers and several hundred engineers tells us that a more extensive response is likely to be needed.</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There are many challenges that we, as engineers, will have to overcome to restore our professional reputation and community confidence.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One challenges is to appreciate that communication is much more than simply the transfer of information: a notion that is deeply embedded in the profession today.  It is much more than that: communication is the means by which we as engineers collaborate with all the people from whom we need support to deliver the results that our clients and society expect.  Technical collaboration is a series of complex socio-technical performances, and expert engineers distinguish themselves by being able to do this better than most others.  To do it well, we also need to appreciate that communication is part of relationship building, and the means by which we can shape perceptions of other people.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 research also demonstrates that any engineer can become expert in their chosen areas of specialisation through several years of specially tailored practice with performance evaluation, preferably from experienced peers and colleagues.  Engineers who master technical and collaboration skills can look forward to greater career satisfaction, and higher earnings for themselves and their employers.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Knowledge of technical collaboration skills has been allowed to dissipate over time.  Now that the knowledge used by experts is available in written form, the next challenge is for practicing engineers to make the effort to learn from it.  Such efforts will almost certainly be handsomely rewarded, not the least in terms of enhancing the reputation of the whole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Professor Trevelyan will address several other ways in which engineers can rebuild their professional reputation among clients, government, end-users and society at large.</a:t>
            </a:r>
          </a:p>
          <a:p>
            <a:endParaRPr lang="en-AU" dirty="0"/>
          </a:p>
          <a:p>
            <a:endParaRPr lang="en-AU" dirty="0"/>
          </a:p>
        </p:txBody>
      </p:sp>
    </p:spTree>
    <p:extLst>
      <p:ext uri="{BB962C8B-B14F-4D97-AF65-F5344CB8AC3E}">
        <p14:creationId xmlns:p14="http://schemas.microsoft.com/office/powerpoint/2010/main" val="458675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D3B9A9-8DA3-42B8-BFFF-E9ECBBAB4B2E}" type="slidenum">
              <a:rPr lang="en-AU"/>
              <a:pPr/>
              <a:t>37</a:t>
            </a:fld>
            <a:endParaRPr lang="en-AU"/>
          </a:p>
        </p:txBody>
      </p:sp>
      <p:sp>
        <p:nvSpPr>
          <p:cNvPr id="68610" name="Rectangle 2"/>
          <p:cNvSpPr>
            <a:spLocks noGrp="1" noRot="1" noChangeAspect="1" noChangeArrowheads="1" noTextEdit="1"/>
          </p:cNvSpPr>
          <p:nvPr>
            <p:ph type="sldImg"/>
          </p:nvPr>
        </p:nvSpPr>
        <p:spPr>
          <a:xfrm>
            <a:off x="1143000" y="685800"/>
            <a:ext cx="4572000" cy="3429000"/>
          </a:xfrm>
          <a:ln/>
        </p:spPr>
      </p:sp>
      <p:sp>
        <p:nvSpPr>
          <p:cNvPr id="68611" name="Rectangle 3"/>
          <p:cNvSpPr>
            <a:spLocks noGrp="1" noChangeArrowheads="1"/>
          </p:cNvSpPr>
          <p:nvPr>
            <p:ph type="body" idx="1"/>
          </p:nvPr>
        </p:nvSpPr>
        <p:spPr/>
        <p:txBody>
          <a:bodyPr/>
          <a:lstStyle/>
          <a:p>
            <a:r>
              <a:rPr lang="en-AU" sz="1200" b="1" kern="1200" dirty="0" smtClean="0">
                <a:solidFill>
                  <a:schemeClr val="tx1"/>
                </a:solidFill>
                <a:effectLst/>
                <a:latin typeface="+mn-lt"/>
                <a:ea typeface="+mn-ea"/>
                <a:cs typeface="+mn-cs"/>
              </a:rPr>
              <a:t>Learning from Expert Engineers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James Trevelyan, The University of Western Australia</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Engineers in New Zealand are experiencing unaccustomed visibility, and not for reasons we can all be comfortable with.  The consequences of the Christchurch earthquake have to some extend tarnished the public reputation of the engineering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Is this simply a communication issue?  Can we address this by improving engineers’ ability to communicate effectively, with clients, government, and society at large?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12 years of research on engineering practice involving 25 researchers and several hundred engineers tells us that a more extensive response is likely to be needed.</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There are many challenges that we, as engineers, will have to overcome to restore our professional reputation and community confidence.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One challenges is to appreciate that communication is much more than simply the transfer of information: a notion that is deeply embedded in the profession today.  It is much more than that: communication is the means by which we as engineers collaborate with all the people from whom we need support to deliver the results that our clients and society expect.  Technical collaboration is a series of complex socio-technical performances, and expert engineers distinguish themselves by being able to do this better than most others.  To do it well, we also need to appreciate that communication is part of relationship building, and the means by which we can shape perceptions of other people.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 research also demonstrates that any engineer can become expert in their chosen areas of specialisation through several years of specially tailored practice with performance evaluation, preferably from experienced peers and colleagues.  Engineers who master technical and collaboration skills can look forward to greater career satisfaction, and higher earnings for themselves and their employers.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Knowledge of technical collaboration skills has been allowed to dissipate over time.  Now that the knowledge used by experts is available in written form, the next challenge is for practicing engineers to make the effort to learn from it.  Such efforts will almost certainly be handsomely rewarded, not the least in terms of enhancing the reputation of the whole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Professor Trevelyan will address several other ways in which engineers can rebuild their professional reputation among clients, government, end-users and society at large.</a:t>
            </a:r>
          </a:p>
          <a:p>
            <a:endParaRPr lang="en-AU" dirty="0"/>
          </a:p>
          <a:p>
            <a:endParaRPr lang="en-AU" dirty="0"/>
          </a:p>
        </p:txBody>
      </p:sp>
    </p:spTree>
    <p:extLst>
      <p:ext uri="{BB962C8B-B14F-4D97-AF65-F5344CB8AC3E}">
        <p14:creationId xmlns:p14="http://schemas.microsoft.com/office/powerpoint/2010/main" val="2202950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Note: each enterprise</a:t>
            </a:r>
            <a:r>
              <a:rPr lang="en-AU" baseline="0" dirty="0" smtClean="0"/>
              <a:t> has numerous inputs other than the particular ones shown here – see the last slide</a:t>
            </a:r>
            <a:endParaRPr lang="en-AU" dirty="0"/>
          </a:p>
        </p:txBody>
      </p:sp>
      <p:sp>
        <p:nvSpPr>
          <p:cNvPr id="4" name="Slide Number Placeholder 3"/>
          <p:cNvSpPr>
            <a:spLocks noGrp="1"/>
          </p:cNvSpPr>
          <p:nvPr>
            <p:ph type="sldNum" sz="quarter" idx="10"/>
          </p:nvPr>
        </p:nvSpPr>
        <p:spPr/>
        <p:txBody>
          <a:bodyPr/>
          <a:lstStyle/>
          <a:p>
            <a:fld id="{708F1B1C-823C-4D43-8F95-2E3D984F1DBC}" type="slidenum">
              <a:rPr lang="en-AU" smtClean="0"/>
              <a:t>41</a:t>
            </a:fld>
            <a:endParaRPr lang="en-AU"/>
          </a:p>
        </p:txBody>
      </p:sp>
    </p:spTree>
    <p:extLst>
      <p:ext uri="{BB962C8B-B14F-4D97-AF65-F5344CB8AC3E}">
        <p14:creationId xmlns:p14="http://schemas.microsoft.com/office/powerpoint/2010/main" val="75970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D3B9A9-8DA3-42B8-BFFF-E9ECBBAB4B2E}" type="slidenum">
              <a:rPr lang="en-AU"/>
              <a:pPr/>
              <a:t>45</a:t>
            </a:fld>
            <a:endParaRPr lang="en-AU"/>
          </a:p>
        </p:txBody>
      </p:sp>
      <p:sp>
        <p:nvSpPr>
          <p:cNvPr id="68610" name="Rectangle 2"/>
          <p:cNvSpPr>
            <a:spLocks noGrp="1" noRot="1" noChangeAspect="1" noChangeArrowheads="1" noTextEdit="1"/>
          </p:cNvSpPr>
          <p:nvPr>
            <p:ph type="sldImg"/>
          </p:nvPr>
        </p:nvSpPr>
        <p:spPr>
          <a:xfrm>
            <a:off x="1143000" y="685800"/>
            <a:ext cx="4572000" cy="3429000"/>
          </a:xfrm>
          <a:ln/>
        </p:spPr>
      </p:sp>
      <p:sp>
        <p:nvSpPr>
          <p:cNvPr id="68611" name="Rectangle 3"/>
          <p:cNvSpPr>
            <a:spLocks noGrp="1" noChangeArrowheads="1"/>
          </p:cNvSpPr>
          <p:nvPr>
            <p:ph type="body" idx="1"/>
          </p:nvPr>
        </p:nvSpPr>
        <p:spPr/>
        <p:txBody>
          <a:bodyPr/>
          <a:lstStyle/>
          <a:p>
            <a:r>
              <a:rPr lang="en-AU" sz="1200" b="1" kern="1200" dirty="0" smtClean="0">
                <a:solidFill>
                  <a:schemeClr val="tx1"/>
                </a:solidFill>
                <a:effectLst/>
                <a:latin typeface="+mn-lt"/>
                <a:ea typeface="+mn-ea"/>
                <a:cs typeface="+mn-cs"/>
              </a:rPr>
              <a:t>Learning from Expert Engineers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James Trevelyan, The University of Western Australia</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Engineers in New Zealand are experiencing unaccustomed visibility, and not for reasons we can all be comfortable with.  The consequences of the Christchurch earthquake have to some extend tarnished the public reputation of the engineering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Is this simply a communication issue?  Can we address this by improving engineers’ ability to communicate effectively, with clients, government, and society at large?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12 years of research on engineering practice involving 25 researchers and several hundred engineers tells us that a more extensive response is likely to be needed.</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There are many challenges that we, as engineers, will have to overcome to restore our professional reputation and community confidence.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One challenges is to appreciate that communication is much more than simply the transfer of information: a notion that is deeply embedded in the profession today.  It is much more than that: communication is the means by which we as engineers collaborate with all the people from whom we need support to deliver the results that our clients and society expect.  Technical collaboration is a series of complex socio-technical performances, and expert engineers distinguish themselves by being able to do this better than most others.  To do it well, we also need to appreciate that communication is part of relationship building, and the means by which we can shape perceptions of other people.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 research also demonstrates that any engineer can become expert in their chosen areas of specialisation through several years of specially tailored practice with performance evaluation, preferably from experienced peers and colleagues.  Engineers who master technical and collaboration skills can look forward to greater career satisfaction, and higher earnings for themselves and their employers.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Knowledge of technical collaboration skills has been allowed to dissipate over time.  Now that the knowledge used by experts is available in written form, the next challenge is for practicing engineers to make the effort to learn from it.  Such efforts will almost certainly be handsomely rewarded, not the least in terms of enhancing the reputation of the whole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Professor Trevelyan will address several other ways in which engineers can rebuild their professional reputation among clients, government, end-users and society at large.</a:t>
            </a:r>
          </a:p>
          <a:p>
            <a:endParaRPr lang="en-AU" dirty="0"/>
          </a:p>
          <a:p>
            <a:endParaRPr lang="en-AU" dirty="0"/>
          </a:p>
        </p:txBody>
      </p:sp>
    </p:spTree>
    <p:extLst>
      <p:ext uri="{BB962C8B-B14F-4D97-AF65-F5344CB8AC3E}">
        <p14:creationId xmlns:p14="http://schemas.microsoft.com/office/powerpoint/2010/main" val="1674379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4FFEC7F-D3AD-4E87-A060-8357C348F197}" type="slidenum">
              <a:rPr lang="en-AU" smtClean="0"/>
              <a:pPr/>
              <a:t>58</a:t>
            </a:fld>
            <a:endParaRPr lang="en-AU"/>
          </a:p>
        </p:txBody>
      </p:sp>
    </p:spTree>
    <p:extLst>
      <p:ext uri="{BB962C8B-B14F-4D97-AF65-F5344CB8AC3E}">
        <p14:creationId xmlns:p14="http://schemas.microsoft.com/office/powerpoint/2010/main" val="1336289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4FFEC7F-D3AD-4E87-A060-8357C348F197}" type="slidenum">
              <a:rPr lang="en-AU" smtClean="0"/>
              <a:pPr/>
              <a:t>59</a:t>
            </a:fld>
            <a:endParaRPr lang="en-AU"/>
          </a:p>
        </p:txBody>
      </p:sp>
    </p:spTree>
    <p:extLst>
      <p:ext uri="{BB962C8B-B14F-4D97-AF65-F5344CB8AC3E}">
        <p14:creationId xmlns:p14="http://schemas.microsoft.com/office/powerpoint/2010/main" val="3445157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D3B9A9-8DA3-42B8-BFFF-E9ECBBAB4B2E}" type="slidenum">
              <a:rPr lang="en-AU"/>
              <a:pPr/>
              <a:t>62</a:t>
            </a:fld>
            <a:endParaRPr lang="en-AU"/>
          </a:p>
        </p:txBody>
      </p:sp>
      <p:sp>
        <p:nvSpPr>
          <p:cNvPr id="68610" name="Rectangle 2"/>
          <p:cNvSpPr>
            <a:spLocks noGrp="1" noRot="1" noChangeAspect="1" noChangeArrowheads="1" noTextEdit="1"/>
          </p:cNvSpPr>
          <p:nvPr>
            <p:ph type="sldImg"/>
          </p:nvPr>
        </p:nvSpPr>
        <p:spPr>
          <a:xfrm>
            <a:off x="1143000" y="685800"/>
            <a:ext cx="4572000" cy="3429000"/>
          </a:xfrm>
          <a:ln/>
        </p:spPr>
      </p:sp>
      <p:sp>
        <p:nvSpPr>
          <p:cNvPr id="68611" name="Rectangle 3"/>
          <p:cNvSpPr>
            <a:spLocks noGrp="1" noChangeArrowheads="1"/>
          </p:cNvSpPr>
          <p:nvPr>
            <p:ph type="body" idx="1"/>
          </p:nvPr>
        </p:nvSpPr>
        <p:spPr/>
        <p:txBody>
          <a:bodyPr/>
          <a:lstStyle/>
          <a:p>
            <a:r>
              <a:rPr lang="en-AU" sz="1200" b="1" kern="1200" dirty="0" smtClean="0">
                <a:solidFill>
                  <a:schemeClr val="tx1"/>
                </a:solidFill>
                <a:effectLst/>
                <a:latin typeface="+mn-lt"/>
                <a:ea typeface="+mn-ea"/>
                <a:cs typeface="+mn-cs"/>
              </a:rPr>
              <a:t>Learning from Expert Engineers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James Trevelyan, The University of Western Australia</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Engineers in New Zealand are experiencing unaccustomed visibility, and not for reasons we can all be comfortable with.  The consequences of the Christchurch earthquake have to some extend tarnished the public reputation of the engineering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Is this simply a communication issue?  Can we address this by improving engineers’ ability to communicate effectively, with clients, government, and society at large?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12 years of research on engineering practice involving 25 researchers and several hundred engineers tells us that a more extensive response is likely to be needed.</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There are many challenges that we, as engineers, will have to overcome to restore our professional reputation and community confidence.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One challenges is to appreciate that communication is much more than simply the transfer of information: a notion that is deeply embedded in the profession today.  It is much more than that: communication is the means by which we as engineers collaborate with all the people from whom we need support to deliver the results that our clients and society expect.  Technical collaboration is a series of complex socio-technical performances, and expert engineers distinguish themselves by being able to do this better than most others.  To do it well, we also need to appreciate that communication is part of relationship building, and the means by which we can shape perceptions of other people.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 research also demonstrates that any engineer can become expert in their chosen areas of specialisation through several years of specially tailored practice with performance evaluation, preferably from experienced peers and colleagues.  Engineers who master technical and collaboration skills can look forward to greater career satisfaction, and higher earnings for themselves and their employers.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Knowledge of technical collaboration skills has been allowed to dissipate over time.  Now that the knowledge used by experts is available in written form, the next challenge is for practicing engineers to make the effort to learn from it.  Such efforts will almost certainly be handsomely rewarded, not the least in terms of enhancing the reputation of the whole profession.</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Professor Trevelyan will address several other ways in which engineers can rebuild their professional reputation among clients, government, end-users and society at large.</a:t>
            </a:r>
          </a:p>
          <a:p>
            <a:endParaRPr lang="en-AU" dirty="0"/>
          </a:p>
          <a:p>
            <a:endParaRPr lang="en-AU" dirty="0"/>
          </a:p>
        </p:txBody>
      </p:sp>
    </p:spTree>
    <p:extLst>
      <p:ext uri="{BB962C8B-B14F-4D97-AF65-F5344CB8AC3E}">
        <p14:creationId xmlns:p14="http://schemas.microsoft.com/office/powerpoint/2010/main" val="2608348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And I also take</a:t>
            </a:r>
            <a:r>
              <a:rPr lang="en-AU" baseline="0" dirty="0" smtClean="0"/>
              <a:t> photos </a:t>
            </a:r>
            <a:r>
              <a:rPr lang="en-AU" baseline="0" smtClean="0"/>
              <a:t>of flowers.</a:t>
            </a:r>
            <a:endParaRPr lang="en-AU"/>
          </a:p>
        </p:txBody>
      </p:sp>
      <p:sp>
        <p:nvSpPr>
          <p:cNvPr id="4" name="Slide Number Placeholder 3"/>
          <p:cNvSpPr>
            <a:spLocks noGrp="1"/>
          </p:cNvSpPr>
          <p:nvPr>
            <p:ph type="sldNum" sz="quarter" idx="10"/>
          </p:nvPr>
        </p:nvSpPr>
        <p:spPr/>
        <p:txBody>
          <a:bodyPr/>
          <a:lstStyle/>
          <a:p>
            <a:fld id="{708F1B1C-823C-4D43-8F95-2E3D984F1DBC}" type="slidenum">
              <a:rPr lang="en-AU" smtClean="0"/>
              <a:t>65</a:t>
            </a:fld>
            <a:endParaRPr lang="en-AU"/>
          </a:p>
        </p:txBody>
      </p:sp>
    </p:spTree>
    <p:extLst>
      <p:ext uri="{BB962C8B-B14F-4D97-AF65-F5344CB8AC3E}">
        <p14:creationId xmlns:p14="http://schemas.microsoft.com/office/powerpoint/2010/main" val="3276648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7BB21344-A049-450F-AAB7-59ADFFDFFD9D}" type="datetimeFigureOut">
              <a:rPr lang="en-AU" smtClean="0"/>
              <a:t>28/07/2017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153468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BB21344-A049-450F-AAB7-59ADFFDFFD9D}" type="datetimeFigureOut">
              <a:rPr lang="en-AU" smtClean="0"/>
              <a:t>28/07/2017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2313769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B21344-A049-450F-AAB7-59ADFFDFFD9D}" type="datetimeFigureOut">
              <a:rPr lang="en-AU" smtClean="0"/>
              <a:t>28/07/2017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48077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7BB21344-A049-450F-AAB7-59ADFFDFFD9D}" type="datetimeFigureOut">
              <a:rPr lang="en-AU" smtClean="0"/>
              <a:t>28/07/2017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31935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7BB21344-A049-450F-AAB7-59ADFFDFFD9D}" type="datetimeFigureOut">
              <a:rPr lang="en-AU" smtClean="0"/>
              <a:t>28/07/2017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1048122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7BB21344-A049-450F-AAB7-59ADFFDFFD9D}" type="datetimeFigureOut">
              <a:rPr lang="en-AU" smtClean="0"/>
              <a:t>28/07/2017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2672142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B21344-A049-450F-AAB7-59ADFFDFFD9D}" type="datetimeFigureOut">
              <a:rPr lang="en-AU" smtClean="0"/>
              <a:t>28/07/2017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4263812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B21344-A049-450F-AAB7-59ADFFDFFD9D}" type="datetimeFigureOut">
              <a:rPr lang="en-AU" smtClean="0"/>
              <a:t>28/07/2017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2157564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B21344-A049-450F-AAB7-59ADFFDFFD9D}" type="datetimeFigureOut">
              <a:rPr lang="en-AU" smtClean="0"/>
              <a:t>28/07/2017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2885079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BB21344-A049-450F-AAB7-59ADFFDFFD9D}" type="datetimeFigureOut">
              <a:rPr lang="en-AU" smtClean="0"/>
              <a:t>28/07/2017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1905953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BB21344-A049-450F-AAB7-59ADFFDFFD9D}" type="datetimeFigureOut">
              <a:rPr lang="en-AU" smtClean="0"/>
              <a:t>28/07/2017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95E6D4-F664-446D-A3DC-D546A6E5675F}" type="slidenum">
              <a:rPr lang="en-AU" smtClean="0"/>
              <a:t>‹#›</a:t>
            </a:fld>
            <a:endParaRPr lang="en-AU"/>
          </a:p>
        </p:txBody>
      </p:sp>
    </p:spTree>
    <p:extLst>
      <p:ext uri="{BB962C8B-B14F-4D97-AF65-F5344CB8AC3E}">
        <p14:creationId xmlns:p14="http://schemas.microsoft.com/office/powerpoint/2010/main" val="379847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B21344-A049-450F-AAB7-59ADFFDFFD9D}" type="datetimeFigureOut">
              <a:rPr lang="en-AU" smtClean="0"/>
              <a:t>28/07/2017</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95E6D4-F664-446D-A3DC-D546A6E5675F}" type="slidenum">
              <a:rPr lang="en-AU" smtClean="0"/>
              <a:t>‹#›</a:t>
            </a:fld>
            <a:endParaRPr lang="en-AU"/>
          </a:p>
        </p:txBody>
      </p:sp>
    </p:spTree>
    <p:extLst>
      <p:ext uri="{BB962C8B-B14F-4D97-AF65-F5344CB8AC3E}">
        <p14:creationId xmlns:p14="http://schemas.microsoft.com/office/powerpoint/2010/main" val="2076793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m.au/url?sa=i&amp;rct=j&amp;q=&amp;esrc=s&amp;frm=1&amp;source=images&amp;cd=&amp;cad=rja&amp;docid=QlaiU7a-KZh-IM&amp;tbnid=30WzRbTwjKtVWM:&amp;ved=0CAUQjRw&amp;url=http://mommytongue.com/2013/02/19/water-under-the-red-carpet/&amp;ei=lfKaUaeGLMLhlAWQ7oCwCg&amp;bvm=bv.46751780,d.dGI&amp;psig=AFQjCNHwRFzfNGhucOYs8Y8lyJWT505evA&amp;ust=1369195457364395"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68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323528" y="2636912"/>
            <a:ext cx="8280920" cy="1470025"/>
          </a:xfrm>
        </p:spPr>
        <p:txBody>
          <a:bodyPr>
            <a:normAutofit/>
          </a:bodyPr>
          <a:lstStyle/>
          <a:p>
            <a:r>
              <a:rPr lang="en-AU" b="1" dirty="0" smtClean="0"/>
              <a:t>Value </a:t>
            </a:r>
            <a:r>
              <a:rPr lang="en-AU" b="1" dirty="0"/>
              <a:t>creation in the </a:t>
            </a:r>
            <a:r>
              <a:rPr lang="en-AU" b="1"/>
              <a:t>engineering </a:t>
            </a:r>
            <a:r>
              <a:rPr lang="en-AU" b="1" smtClean="0"/>
              <a:t>enterprise</a:t>
            </a:r>
            <a:endParaRPr lang="en-AU" dirty="0"/>
          </a:p>
        </p:txBody>
      </p:sp>
      <p:sp>
        <p:nvSpPr>
          <p:cNvPr id="3" name="Subtitle 2"/>
          <p:cNvSpPr>
            <a:spLocks noGrp="1"/>
          </p:cNvSpPr>
          <p:nvPr>
            <p:ph type="subTitle" idx="1"/>
          </p:nvPr>
        </p:nvSpPr>
        <p:spPr>
          <a:xfrm>
            <a:off x="1299592" y="4797151"/>
            <a:ext cx="6400800" cy="1348135"/>
          </a:xfrm>
        </p:spPr>
        <p:txBody>
          <a:bodyPr/>
          <a:lstStyle/>
          <a:p>
            <a:r>
              <a:rPr lang="en-AU" dirty="0" smtClean="0"/>
              <a:t>James Trevelyan</a:t>
            </a:r>
          </a:p>
        </p:txBody>
      </p:sp>
    </p:spTree>
    <p:extLst>
      <p:ext uri="{BB962C8B-B14F-4D97-AF65-F5344CB8AC3E}">
        <p14:creationId xmlns:p14="http://schemas.microsoft.com/office/powerpoint/2010/main" val="1437440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839" y="0"/>
            <a:ext cx="9143999" cy="6858000"/>
          </a:xfrm>
        </p:spPr>
      </p:pic>
    </p:spTree>
    <p:extLst>
      <p:ext uri="{BB962C8B-B14F-4D97-AF65-F5344CB8AC3E}">
        <p14:creationId xmlns:p14="http://schemas.microsoft.com/office/powerpoint/2010/main" val="451042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mtClean="0"/>
              <a:t>Outline</a:t>
            </a:r>
            <a:endParaRPr lang="en-AU" dirty="0"/>
          </a:p>
        </p:txBody>
      </p:sp>
      <p:sp>
        <p:nvSpPr>
          <p:cNvPr id="8" name="Content Placeholder 2"/>
          <p:cNvSpPr txBox="1">
            <a:spLocks/>
          </p:cNvSpPr>
          <p:nvPr/>
        </p:nvSpPr>
        <p:spPr>
          <a:xfrm>
            <a:off x="468313" y="2599508"/>
            <a:ext cx="7499350" cy="342187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AU" dirty="0" smtClean="0"/>
              <a:t>My journeys</a:t>
            </a:r>
          </a:p>
          <a:p>
            <a:r>
              <a:rPr lang="en-AU" dirty="0" smtClean="0">
                <a:solidFill>
                  <a:schemeClr val="bg1">
                    <a:lumMod val="50000"/>
                  </a:schemeClr>
                </a:solidFill>
              </a:rPr>
              <a:t>Paris – Tunis differences</a:t>
            </a:r>
          </a:p>
          <a:p>
            <a:r>
              <a:rPr lang="en-AU" dirty="0" smtClean="0">
                <a:solidFill>
                  <a:schemeClr val="bg1">
                    <a:lumMod val="50000"/>
                  </a:schemeClr>
                </a:solidFill>
              </a:rPr>
              <a:t>Economics</a:t>
            </a:r>
          </a:p>
          <a:p>
            <a:r>
              <a:rPr lang="en-AU" dirty="0" smtClean="0">
                <a:solidFill>
                  <a:schemeClr val="bg1">
                    <a:lumMod val="50000"/>
                  </a:schemeClr>
                </a:solidFill>
              </a:rPr>
              <a:t>Value and value creation</a:t>
            </a:r>
          </a:p>
          <a:p>
            <a:r>
              <a:rPr lang="en-AU" dirty="0" smtClean="0">
                <a:solidFill>
                  <a:schemeClr val="bg1">
                    <a:lumMod val="50000"/>
                  </a:schemeClr>
                </a:solidFill>
              </a:rPr>
              <a:t>Engineering value creation</a:t>
            </a:r>
          </a:p>
          <a:p>
            <a:r>
              <a:rPr lang="en-AU" dirty="0">
                <a:solidFill>
                  <a:schemeClr val="bg1">
                    <a:lumMod val="50000"/>
                  </a:schemeClr>
                </a:solidFill>
              </a:rPr>
              <a:t>Why is this important?</a:t>
            </a:r>
          </a:p>
          <a:p>
            <a:endParaRPr lang="en-AU" dirty="0" smtClean="0">
              <a:solidFill>
                <a:schemeClr val="bg1">
                  <a:lumMod val="50000"/>
                </a:schemeClr>
              </a:solidFill>
            </a:endParaRPr>
          </a:p>
          <a:p>
            <a:endParaRPr lang="en-AU" dirty="0"/>
          </a:p>
        </p:txBody>
      </p:sp>
    </p:spTree>
    <p:extLst>
      <p:ext uri="{BB962C8B-B14F-4D97-AF65-F5344CB8AC3E}">
        <p14:creationId xmlns:p14="http://schemas.microsoft.com/office/powerpoint/2010/main" val="33338768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0"/>
            <a:ext cx="9144000" cy="68580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AU" baseline="0" dirty="0">
                <a:solidFill>
                  <a:srgbClr val="FFFF00"/>
                </a:solidFill>
              </a:rPr>
              <a:t>1976-1993</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3752"/>
            <a:ext cx="7147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7504" y="6309320"/>
            <a:ext cx="4752528" cy="461665"/>
          </a:xfrm>
          <a:prstGeom prst="rect">
            <a:avLst/>
          </a:prstGeom>
          <a:noFill/>
        </p:spPr>
        <p:txBody>
          <a:bodyPr wrap="square" rtlCol="0">
            <a:spAutoFit/>
          </a:bodyPr>
          <a:lstStyle/>
          <a:p>
            <a:r>
              <a:rPr lang="en-AU" baseline="0" dirty="0" err="1" smtClean="0">
                <a:solidFill>
                  <a:srgbClr val="FFFF00"/>
                </a:solidFill>
              </a:rPr>
              <a:t>Youtube</a:t>
            </a:r>
            <a:r>
              <a:rPr lang="en-AU" baseline="0" dirty="0" smtClean="0">
                <a:solidFill>
                  <a:srgbClr val="FFFF00"/>
                </a:solidFill>
              </a:rPr>
              <a:t>: “robot sheep shearing”</a:t>
            </a:r>
            <a:endParaRPr lang="en-AU" baseline="0" dirty="0">
              <a:solidFill>
                <a:srgbClr val="FFFF00"/>
              </a:solidFill>
            </a:endParaRPr>
          </a:p>
        </p:txBody>
      </p:sp>
    </p:spTree>
    <p:extLst>
      <p:ext uri="{BB962C8B-B14F-4D97-AF65-F5344CB8AC3E}">
        <p14:creationId xmlns:p14="http://schemas.microsoft.com/office/powerpoint/2010/main" val="4046797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80" y="221532"/>
            <a:ext cx="8689037" cy="6303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516216" y="221532"/>
            <a:ext cx="1826141" cy="461665"/>
          </a:xfrm>
          <a:prstGeom prst="rect">
            <a:avLst/>
          </a:prstGeom>
          <a:noFill/>
        </p:spPr>
        <p:txBody>
          <a:bodyPr wrap="none" rtlCol="0">
            <a:spAutoFit/>
          </a:bodyPr>
          <a:lstStyle/>
          <a:p>
            <a:r>
              <a:rPr lang="en-AU" baseline="0" dirty="0" smtClean="0"/>
              <a:t>1996 - 2002</a:t>
            </a:r>
            <a:endParaRPr lang="en-AU" baseline="0" dirty="0"/>
          </a:p>
        </p:txBody>
      </p:sp>
    </p:spTree>
    <p:extLst>
      <p:ext uri="{BB962C8B-B14F-4D97-AF65-F5344CB8AC3E}">
        <p14:creationId xmlns:p14="http://schemas.microsoft.com/office/powerpoint/2010/main" val="429607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PC293874"/>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4542690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sp>
        <p:nvSpPr>
          <p:cNvPr id="4" name="Rectangle 3"/>
          <p:cNvSpPr/>
          <p:nvPr/>
        </p:nvSpPr>
        <p:spPr bwMode="auto">
          <a:xfrm>
            <a:off x="0" y="0"/>
            <a:ext cx="9144000" cy="6858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pic>
        <p:nvPicPr>
          <p:cNvPr id="5" name="Picture 4"/>
          <p:cNvPicPr>
            <a:picLocks noChangeAspect="1"/>
          </p:cNvPicPr>
          <p:nvPr/>
        </p:nvPicPr>
        <p:blipFill>
          <a:blip r:embed="rId3"/>
          <a:stretch>
            <a:fillRect/>
          </a:stretch>
        </p:blipFill>
        <p:spPr>
          <a:xfrm>
            <a:off x="60181" y="2751955"/>
            <a:ext cx="9073008" cy="3442015"/>
          </a:xfrm>
          <a:prstGeom prst="rect">
            <a:avLst/>
          </a:prstGeom>
        </p:spPr>
      </p:pic>
      <p:pic>
        <p:nvPicPr>
          <p:cNvPr id="7" name="Picture 6"/>
          <p:cNvPicPr>
            <a:picLocks noChangeAspect="1"/>
          </p:cNvPicPr>
          <p:nvPr/>
        </p:nvPicPr>
        <p:blipFill>
          <a:blip r:embed="rId4"/>
          <a:stretch>
            <a:fillRect/>
          </a:stretch>
        </p:blipFill>
        <p:spPr>
          <a:xfrm>
            <a:off x="66913" y="548680"/>
            <a:ext cx="9083061" cy="3493092"/>
          </a:xfrm>
          <a:prstGeom prst="rect">
            <a:avLst/>
          </a:prstGeom>
        </p:spPr>
      </p:pic>
    </p:spTree>
    <p:extLst>
      <p:ext uri="{BB962C8B-B14F-4D97-AF65-F5344CB8AC3E}">
        <p14:creationId xmlns:p14="http://schemas.microsoft.com/office/powerpoint/2010/main" val="885072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Challenges Evident in Pakistan</a:t>
            </a:r>
            <a:endParaRPr lang="en-AU" dirty="0"/>
          </a:p>
        </p:txBody>
      </p:sp>
      <p:sp>
        <p:nvSpPr>
          <p:cNvPr id="3" name="Content Placeholder 2"/>
          <p:cNvSpPr>
            <a:spLocks noGrp="1"/>
          </p:cNvSpPr>
          <p:nvPr>
            <p:ph idx="1"/>
          </p:nvPr>
        </p:nvSpPr>
        <p:spPr/>
        <p:txBody>
          <a:bodyPr>
            <a:normAutofit fontScale="92500" lnSpcReduction="20000"/>
          </a:bodyPr>
          <a:lstStyle/>
          <a:p>
            <a:r>
              <a:rPr lang="en-AU" dirty="0" smtClean="0"/>
              <a:t>Engineers’ pay in low income countries</a:t>
            </a:r>
          </a:p>
          <a:p>
            <a:pPr marL="457200" lvl="1" indent="0">
              <a:buNone/>
            </a:pPr>
            <a:r>
              <a:rPr lang="en-AU" dirty="0" smtClean="0"/>
              <a:t>~ 0.25 – 0.35 industrialised country rates</a:t>
            </a:r>
          </a:p>
          <a:p>
            <a:r>
              <a:rPr lang="en-AU" dirty="0" smtClean="0"/>
              <a:t>Low capital investment</a:t>
            </a:r>
          </a:p>
          <a:p>
            <a:pPr lvl="1"/>
            <a:r>
              <a:rPr lang="en-AU" dirty="0" smtClean="0"/>
              <a:t>foreign engineers get big contracts</a:t>
            </a:r>
          </a:p>
          <a:p>
            <a:r>
              <a:rPr lang="en-AU" dirty="0" smtClean="0"/>
              <a:t>Engineers migrate to US (France, Canada</a:t>
            </a:r>
            <a:r>
              <a:rPr lang="en-AU" dirty="0"/>
              <a:t>)</a:t>
            </a:r>
            <a:endParaRPr lang="en-AU" dirty="0" smtClean="0"/>
          </a:p>
          <a:p>
            <a:r>
              <a:rPr lang="en-AU" dirty="0" smtClean="0"/>
              <a:t>High cost engineered services</a:t>
            </a:r>
          </a:p>
          <a:p>
            <a:pPr lvl="1"/>
            <a:r>
              <a:rPr lang="en-AU" dirty="0" smtClean="0"/>
              <a:t>Energy</a:t>
            </a:r>
          </a:p>
          <a:p>
            <a:pPr lvl="1"/>
            <a:r>
              <a:rPr lang="en-AU" dirty="0" smtClean="0"/>
              <a:t>Safe drinking water</a:t>
            </a:r>
          </a:p>
          <a:p>
            <a:pPr lvl="1"/>
            <a:r>
              <a:rPr lang="en-AU" dirty="0" smtClean="0"/>
              <a:t>Construction</a:t>
            </a:r>
          </a:p>
          <a:p>
            <a:pPr lvl="1"/>
            <a:r>
              <a:rPr lang="en-AU" dirty="0" smtClean="0"/>
              <a:t>Transport</a:t>
            </a:r>
            <a:endParaRPr lang="en-AU" dirty="0"/>
          </a:p>
        </p:txBody>
      </p:sp>
    </p:spTree>
    <p:extLst>
      <p:ext uri="{BB962C8B-B14F-4D97-AF65-F5344CB8AC3E}">
        <p14:creationId xmlns:p14="http://schemas.microsoft.com/office/powerpoint/2010/main" val="23310396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mtClean="0"/>
              <a:t>Outline</a:t>
            </a:r>
            <a:endParaRPr lang="en-AU" dirty="0"/>
          </a:p>
        </p:txBody>
      </p:sp>
      <p:sp>
        <p:nvSpPr>
          <p:cNvPr id="8" name="Content Placeholder 2"/>
          <p:cNvSpPr txBox="1">
            <a:spLocks/>
          </p:cNvSpPr>
          <p:nvPr/>
        </p:nvSpPr>
        <p:spPr>
          <a:xfrm>
            <a:off x="468313" y="2599508"/>
            <a:ext cx="7499350" cy="342187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AU" dirty="0" smtClean="0">
                <a:solidFill>
                  <a:schemeClr val="accent5">
                    <a:lumMod val="60000"/>
                    <a:lumOff val="40000"/>
                  </a:schemeClr>
                </a:solidFill>
              </a:rPr>
              <a:t>My journeys</a:t>
            </a:r>
          </a:p>
          <a:p>
            <a:r>
              <a:rPr lang="en-AU" dirty="0" smtClean="0"/>
              <a:t>Paris – Tunis differences</a:t>
            </a:r>
          </a:p>
          <a:p>
            <a:r>
              <a:rPr lang="en-AU" dirty="0" smtClean="0">
                <a:solidFill>
                  <a:schemeClr val="bg1">
                    <a:lumMod val="50000"/>
                  </a:schemeClr>
                </a:solidFill>
              </a:rPr>
              <a:t>Economics</a:t>
            </a:r>
          </a:p>
          <a:p>
            <a:r>
              <a:rPr lang="en-AU" dirty="0" smtClean="0">
                <a:solidFill>
                  <a:schemeClr val="bg1">
                    <a:lumMod val="50000"/>
                  </a:schemeClr>
                </a:solidFill>
              </a:rPr>
              <a:t>Value and value creation</a:t>
            </a:r>
          </a:p>
          <a:p>
            <a:r>
              <a:rPr lang="en-AU" dirty="0" smtClean="0">
                <a:solidFill>
                  <a:schemeClr val="bg1">
                    <a:lumMod val="50000"/>
                  </a:schemeClr>
                </a:solidFill>
              </a:rPr>
              <a:t>Engineering value creation</a:t>
            </a:r>
          </a:p>
          <a:p>
            <a:r>
              <a:rPr lang="en-AU" dirty="0" smtClean="0">
                <a:solidFill>
                  <a:schemeClr val="bg1">
                    <a:lumMod val="50000"/>
                  </a:schemeClr>
                </a:solidFill>
              </a:rPr>
              <a:t>Why is this important?</a:t>
            </a:r>
          </a:p>
          <a:p>
            <a:endParaRPr lang="en-AU" dirty="0"/>
          </a:p>
        </p:txBody>
      </p:sp>
    </p:spTree>
    <p:extLst>
      <p:ext uri="{BB962C8B-B14F-4D97-AF65-F5344CB8AC3E}">
        <p14:creationId xmlns:p14="http://schemas.microsoft.com/office/powerpoint/2010/main" val="40854269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5157192"/>
            <a:ext cx="9144000"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bg1">
                    <a:lumMod val="85000"/>
                    <a:lumOff val="15000"/>
                  </a:schemeClr>
                </a:solidFill>
              </a:rPr>
              <a:t>16:9 mask</a:t>
            </a:r>
            <a:endParaRPr lang="en-AU" dirty="0">
              <a:solidFill>
                <a:schemeClr val="bg1">
                  <a:lumMod val="85000"/>
                  <a:lumOff val="15000"/>
                </a:schemeClr>
              </a:solidFill>
            </a:endParaRPr>
          </a:p>
        </p:txBody>
      </p:sp>
      <p:sp>
        <p:nvSpPr>
          <p:cNvPr id="2" name="TextBox 1"/>
          <p:cNvSpPr txBox="1"/>
          <p:nvPr/>
        </p:nvSpPr>
        <p:spPr>
          <a:xfrm>
            <a:off x="6421593" y="6007596"/>
            <a:ext cx="2722407" cy="276999"/>
          </a:xfrm>
          <a:prstGeom prst="rect">
            <a:avLst/>
          </a:prstGeom>
          <a:noFill/>
        </p:spPr>
        <p:txBody>
          <a:bodyPr wrap="square" rtlCol="0">
            <a:spAutoFit/>
          </a:bodyPr>
          <a:lstStyle/>
          <a:p>
            <a:r>
              <a:rPr lang="en-AU" sz="1800" dirty="0" err="1" smtClean="0"/>
              <a:t>Asianet</a:t>
            </a:r>
            <a:r>
              <a:rPr lang="en-AU" sz="1800" dirty="0" smtClean="0"/>
              <a:t> Pakistan / </a:t>
            </a:r>
            <a:r>
              <a:rPr lang="en-AU" sz="1800" dirty="0" err="1" smtClean="0"/>
              <a:t>Shutterstock</a:t>
            </a:r>
            <a:endParaRPr lang="en-AU" sz="1800"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29042" t="5642" r="-9486" b="24010"/>
          <a:stretch/>
        </p:blipFill>
        <p:spPr>
          <a:xfrm>
            <a:off x="179512" y="31180"/>
            <a:ext cx="6965145" cy="6429618"/>
          </a:xfrm>
          <a:prstGeom prst="rect">
            <a:avLst/>
          </a:prstGeom>
        </p:spPr>
      </p:pic>
      <p:sp>
        <p:nvSpPr>
          <p:cNvPr id="4" name="TextBox 3"/>
          <p:cNvSpPr txBox="1"/>
          <p:nvPr/>
        </p:nvSpPr>
        <p:spPr>
          <a:xfrm>
            <a:off x="6330145" y="3571447"/>
            <a:ext cx="2706351" cy="2031325"/>
          </a:xfrm>
          <a:prstGeom prst="rect">
            <a:avLst/>
          </a:prstGeom>
          <a:noFill/>
        </p:spPr>
        <p:txBody>
          <a:bodyPr wrap="square" rtlCol="0">
            <a:spAutoFit/>
          </a:bodyPr>
          <a:lstStyle/>
          <a:p>
            <a:r>
              <a:rPr lang="en-AU" sz="1800" baseline="0" dirty="0" smtClean="0"/>
              <a:t>Around 3 billion people</a:t>
            </a:r>
          </a:p>
          <a:p>
            <a:r>
              <a:rPr lang="en-AU" sz="1800" baseline="0" dirty="0" smtClean="0"/>
              <a:t>Hundreds of millions of children.</a:t>
            </a:r>
          </a:p>
          <a:p>
            <a:endParaRPr lang="en-AU" dirty="0"/>
          </a:p>
          <a:p>
            <a:r>
              <a:rPr lang="en-AU" dirty="0"/>
              <a:t>45% children stunted due to faecal contamination</a:t>
            </a:r>
          </a:p>
          <a:p>
            <a:endParaRPr lang="en-AU" sz="1800" baseline="0" dirty="0"/>
          </a:p>
        </p:txBody>
      </p:sp>
      <p:sp>
        <p:nvSpPr>
          <p:cNvPr id="6" name="TextBox 5"/>
          <p:cNvSpPr txBox="1"/>
          <p:nvPr/>
        </p:nvSpPr>
        <p:spPr>
          <a:xfrm>
            <a:off x="6300192" y="2710006"/>
            <a:ext cx="2664296" cy="646986"/>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w="9525">
            <a:noFill/>
            <a:miter lim="800000"/>
            <a:headEnd/>
            <a:tailEnd/>
          </a:ln>
          <a:effectLst>
            <a:outerShdw blurRad="63500" sx="102000" sy="102000" algn="ctr" rotWithShape="0">
              <a:prstClr val="black">
                <a:alpha val="40000"/>
              </a:prstClr>
            </a:outerShdw>
          </a:effectLst>
        </p:spPr>
        <p:txBody>
          <a:bodyPr wrap="square">
            <a:spAutoFit/>
          </a:bodyPr>
          <a:lstStyle>
            <a:defPPr>
              <a:defRPr lang="en-US"/>
            </a:defPPr>
            <a:lvl1pPr algn="ctr" defTabSz="457200">
              <a:spcBef>
                <a:spcPts val="0"/>
              </a:spcBef>
              <a:defRPr sz="2400">
                <a:solidFill>
                  <a:prstClr val="white"/>
                </a:solidFill>
                <a:latin typeface="Myriad Pro SemiCond" pitchFamily="34" charset="0"/>
              </a:defRPr>
            </a:lvl1pPr>
          </a:lstStyle>
          <a:p>
            <a:r>
              <a:rPr lang="en-AU" sz="3200" dirty="0" smtClean="0"/>
              <a:t>USD 35-50</a:t>
            </a:r>
            <a:endParaRPr lang="en-AU" sz="3200" dirty="0"/>
          </a:p>
        </p:txBody>
      </p:sp>
    </p:spTree>
    <p:extLst>
      <p:ext uri="{BB962C8B-B14F-4D97-AF65-F5344CB8AC3E}">
        <p14:creationId xmlns:p14="http://schemas.microsoft.com/office/powerpoint/2010/main" val="98725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P703513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90" y="101056"/>
            <a:ext cx="5644730" cy="7526307"/>
          </a:xfrm>
          <a:prstGeom prst="rect">
            <a:avLst/>
          </a:prstGeom>
          <a:noFill/>
        </p:spPr>
      </p:pic>
      <p:sp>
        <p:nvSpPr>
          <p:cNvPr id="4" name="TextBox 3"/>
          <p:cNvSpPr txBox="1"/>
          <p:nvPr/>
        </p:nvSpPr>
        <p:spPr>
          <a:xfrm>
            <a:off x="5940152" y="4293096"/>
            <a:ext cx="2722407" cy="369332"/>
          </a:xfrm>
          <a:prstGeom prst="rect">
            <a:avLst/>
          </a:prstGeom>
          <a:noFill/>
        </p:spPr>
        <p:txBody>
          <a:bodyPr wrap="square" rtlCol="0">
            <a:spAutoFit/>
          </a:bodyPr>
          <a:lstStyle/>
          <a:p>
            <a:r>
              <a:rPr lang="en-AU" sz="1800" baseline="0" dirty="0" smtClean="0"/>
              <a:t>Hyderabad, India</a:t>
            </a:r>
            <a:endParaRPr lang="en-AU" sz="1800" baseline="0" dirty="0"/>
          </a:p>
        </p:txBody>
      </p:sp>
      <p:sp>
        <p:nvSpPr>
          <p:cNvPr id="6" name="TextBox 5"/>
          <p:cNvSpPr txBox="1"/>
          <p:nvPr/>
        </p:nvSpPr>
        <p:spPr>
          <a:xfrm>
            <a:off x="5796136" y="2708920"/>
            <a:ext cx="3168352" cy="646986"/>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w="9525">
            <a:noFill/>
            <a:miter lim="800000"/>
            <a:headEnd/>
            <a:tailEnd/>
          </a:ln>
          <a:effectLst>
            <a:outerShdw blurRad="63500" sx="102000" sy="102000" algn="ctr" rotWithShape="0">
              <a:prstClr val="black">
                <a:alpha val="40000"/>
              </a:prstClr>
            </a:outerShdw>
          </a:effectLst>
        </p:spPr>
        <p:txBody>
          <a:bodyPr wrap="square">
            <a:spAutoFit/>
          </a:bodyPr>
          <a:lstStyle>
            <a:defPPr>
              <a:defRPr lang="en-US"/>
            </a:defPPr>
            <a:lvl1pPr algn="ctr" defTabSz="457200">
              <a:spcBef>
                <a:spcPts val="0"/>
              </a:spcBef>
              <a:defRPr sz="3200">
                <a:solidFill>
                  <a:prstClr val="white"/>
                </a:solidFill>
                <a:latin typeface="Myriad Pro SemiCond" pitchFamily="34" charset="0"/>
              </a:defRPr>
            </a:lvl1pPr>
          </a:lstStyle>
          <a:p>
            <a:r>
              <a:rPr lang="en-AU" dirty="0" smtClean="0"/>
              <a:t>USD</a:t>
            </a:r>
            <a:r>
              <a:rPr lang="en-AU" baseline="0" dirty="0" smtClean="0"/>
              <a:t> </a:t>
            </a:r>
            <a:r>
              <a:rPr lang="en-AU" dirty="0" smtClean="0"/>
              <a:t>70-130</a:t>
            </a:r>
            <a:endParaRPr lang="en-AU" dirty="0"/>
          </a:p>
        </p:txBody>
      </p:sp>
    </p:spTree>
    <p:extLst>
      <p:ext uri="{BB962C8B-B14F-4D97-AF65-F5344CB8AC3E}">
        <p14:creationId xmlns:p14="http://schemas.microsoft.com/office/powerpoint/2010/main" val="397419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mommytongue.files.wordpress.com/2013/02/runningwater.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4996"/>
            <a:ext cx="5508104" cy="759160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652120" y="4768812"/>
            <a:ext cx="3312368" cy="646331"/>
          </a:xfrm>
          <a:prstGeom prst="rect">
            <a:avLst/>
          </a:prstGeom>
          <a:noFill/>
        </p:spPr>
        <p:txBody>
          <a:bodyPr wrap="square" rtlCol="0">
            <a:spAutoFit/>
          </a:bodyPr>
          <a:lstStyle/>
          <a:p>
            <a:r>
              <a:rPr lang="en-AU" sz="1800" baseline="0" dirty="0" smtClean="0"/>
              <a:t>(Perth cost, </a:t>
            </a:r>
            <a:br>
              <a:rPr lang="en-AU" sz="1800" baseline="0" dirty="0" smtClean="0"/>
            </a:br>
            <a:r>
              <a:rPr lang="en-AU" sz="1800" baseline="0" dirty="0" smtClean="0"/>
              <a:t>including connection, 2016)</a:t>
            </a:r>
            <a:endParaRPr lang="en-AU" sz="1800" baseline="0" dirty="0"/>
          </a:p>
        </p:txBody>
      </p:sp>
      <p:sp>
        <p:nvSpPr>
          <p:cNvPr id="3" name="TextBox 2"/>
          <p:cNvSpPr txBox="1"/>
          <p:nvPr/>
        </p:nvSpPr>
        <p:spPr>
          <a:xfrm>
            <a:off x="5652120" y="2708920"/>
            <a:ext cx="3384376" cy="646986"/>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w="9525">
            <a:noFill/>
            <a:miter lim="800000"/>
            <a:headEnd/>
            <a:tailEnd/>
          </a:ln>
          <a:effectLst>
            <a:outerShdw blurRad="63500" sx="102000" sy="102000" algn="ctr" rotWithShape="0">
              <a:prstClr val="black">
                <a:alpha val="40000"/>
              </a:prstClr>
            </a:outerShdw>
          </a:effectLst>
        </p:spPr>
        <p:txBody>
          <a:bodyPr wrap="square">
            <a:spAutoFit/>
          </a:bodyPr>
          <a:lstStyle>
            <a:defPPr>
              <a:defRPr lang="en-US"/>
            </a:defPPr>
            <a:lvl1pPr algn="ctr" defTabSz="457200">
              <a:spcBef>
                <a:spcPts val="0"/>
              </a:spcBef>
              <a:defRPr sz="3200">
                <a:solidFill>
                  <a:prstClr val="white"/>
                </a:solidFill>
                <a:latin typeface="Myriad Pro SemiCond" pitchFamily="34" charset="0"/>
              </a:defRPr>
            </a:lvl1pPr>
          </a:lstStyle>
          <a:p>
            <a:r>
              <a:rPr lang="en-AU" dirty="0" smtClean="0"/>
              <a:t> USD 3</a:t>
            </a:r>
            <a:endParaRPr lang="en-AU" dirty="0"/>
          </a:p>
        </p:txBody>
      </p:sp>
    </p:spTree>
    <p:extLst>
      <p:ext uri="{BB962C8B-B14F-4D97-AF65-F5344CB8AC3E}">
        <p14:creationId xmlns:p14="http://schemas.microsoft.com/office/powerpoint/2010/main" val="93902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sp>
        <p:nvSpPr>
          <p:cNvPr id="4" name="Rectangle 3"/>
          <p:cNvSpPr/>
          <p:nvPr/>
        </p:nvSpPr>
        <p:spPr bwMode="auto">
          <a:xfrm>
            <a:off x="0" y="0"/>
            <a:ext cx="9144000" cy="685800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dirty="0" smtClean="0">
              <a:ln>
                <a:noFill/>
              </a:ln>
              <a:solidFill>
                <a:schemeClr val="tx1"/>
              </a:solidFill>
              <a:effectLst/>
              <a:latin typeface="Georgia" pitchFamily="18" charset="0"/>
              <a:ea typeface="MS PGothic" pitchFamily="34" charset="-128"/>
              <a:cs typeface="Arial" charset="0"/>
            </a:endParaRPr>
          </a:p>
        </p:txBody>
      </p:sp>
      <p:sp>
        <p:nvSpPr>
          <p:cNvPr id="5" name="TextBox 4"/>
          <p:cNvSpPr txBox="1"/>
          <p:nvPr/>
        </p:nvSpPr>
        <p:spPr>
          <a:xfrm>
            <a:off x="539552" y="548680"/>
            <a:ext cx="7776864" cy="4154984"/>
          </a:xfrm>
          <a:prstGeom prst="rect">
            <a:avLst/>
          </a:prstGeom>
          <a:noFill/>
        </p:spPr>
        <p:txBody>
          <a:bodyPr wrap="square" rtlCol="0">
            <a:spAutoFit/>
          </a:bodyPr>
          <a:lstStyle/>
          <a:p>
            <a:endParaRPr lang="en-AU" sz="3200" baseline="0" dirty="0">
              <a:solidFill>
                <a:schemeClr val="bg1"/>
              </a:solidFill>
            </a:endParaRPr>
          </a:p>
          <a:p>
            <a:r>
              <a:rPr lang="en-AU" sz="2800" baseline="0" dirty="0" smtClean="0">
                <a:solidFill>
                  <a:schemeClr val="bg1"/>
                </a:solidFill>
              </a:rPr>
              <a:t>Energy Supplies</a:t>
            </a:r>
          </a:p>
          <a:p>
            <a:endParaRPr lang="en-AU" sz="2800" baseline="0" dirty="0">
              <a:solidFill>
                <a:schemeClr val="bg1"/>
              </a:solidFill>
            </a:endParaRPr>
          </a:p>
          <a:p>
            <a:r>
              <a:rPr lang="en-AU" sz="2400" baseline="0" dirty="0" smtClean="0">
                <a:solidFill>
                  <a:schemeClr val="bg1"/>
                </a:solidFill>
              </a:rPr>
              <a:t>Load shedding (intermittent power) in many countries doubles or triples the cost of electric energy.</a:t>
            </a:r>
          </a:p>
          <a:p>
            <a:endParaRPr lang="en-AU" sz="2400" baseline="0" dirty="0">
              <a:solidFill>
                <a:schemeClr val="bg1"/>
              </a:solidFill>
            </a:endParaRPr>
          </a:p>
          <a:p>
            <a:pPr lvl="1"/>
            <a:r>
              <a:rPr lang="en-AU" sz="2400" baseline="0" dirty="0" smtClean="0">
                <a:solidFill>
                  <a:schemeClr val="bg1"/>
                </a:solidFill>
              </a:rPr>
              <a:t>Generators or batteries</a:t>
            </a:r>
          </a:p>
          <a:p>
            <a:pPr lvl="1"/>
            <a:r>
              <a:rPr lang="en-AU" sz="2400" baseline="0" dirty="0" smtClean="0">
                <a:solidFill>
                  <a:schemeClr val="bg1"/>
                </a:solidFill>
              </a:rPr>
              <a:t>Equipment damage</a:t>
            </a:r>
          </a:p>
          <a:p>
            <a:pPr lvl="1"/>
            <a:r>
              <a:rPr lang="en-AU" sz="2400" baseline="0" dirty="0" smtClean="0">
                <a:solidFill>
                  <a:schemeClr val="bg1"/>
                </a:solidFill>
              </a:rPr>
              <a:t>Process discontinuities</a:t>
            </a:r>
            <a:endParaRPr lang="en-AU" sz="2400" baseline="0" dirty="0">
              <a:solidFill>
                <a:schemeClr val="bg1"/>
              </a:solidFill>
            </a:endParaRPr>
          </a:p>
          <a:p>
            <a:endParaRPr lang="en-AU" sz="3200" baseline="0" dirty="0" smtClean="0">
              <a:solidFill>
                <a:schemeClr val="bg1"/>
              </a:solidFill>
            </a:endParaRPr>
          </a:p>
        </p:txBody>
      </p:sp>
    </p:spTree>
    <p:extLst>
      <p:ext uri="{BB962C8B-B14F-4D97-AF65-F5344CB8AC3E}">
        <p14:creationId xmlns:p14="http://schemas.microsoft.com/office/powerpoint/2010/main" val="7554769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5/55/Transmissionsubst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49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95328" y="6485609"/>
            <a:ext cx="6048672" cy="369332"/>
          </a:xfrm>
          <a:prstGeom prst="rect">
            <a:avLst/>
          </a:prstGeom>
          <a:noFill/>
        </p:spPr>
        <p:txBody>
          <a:bodyPr wrap="square" rtlCol="0">
            <a:spAutoFit/>
          </a:bodyPr>
          <a:lstStyle/>
          <a:p>
            <a:r>
              <a:rPr lang="en-AU" dirty="0">
                <a:solidFill>
                  <a:schemeClr val="bg1"/>
                </a:solidFill>
              </a:rPr>
              <a:t>http://en.wikipedia.org/wiki/Electric_power_transmission</a:t>
            </a:r>
          </a:p>
        </p:txBody>
      </p:sp>
      <p:sp>
        <p:nvSpPr>
          <p:cNvPr id="4" name="Rectangle 3"/>
          <p:cNvSpPr/>
          <p:nvPr/>
        </p:nvSpPr>
        <p:spPr>
          <a:xfrm>
            <a:off x="0" y="0"/>
            <a:ext cx="9144000" cy="6858000"/>
          </a:xfrm>
          <a:prstGeom prst="rect">
            <a:avLst/>
          </a:prstGeom>
          <a:solidFill>
            <a:srgbClr val="1B3049">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extBox 2"/>
          <p:cNvSpPr txBox="1"/>
          <p:nvPr/>
        </p:nvSpPr>
        <p:spPr>
          <a:xfrm>
            <a:off x="251520" y="188640"/>
            <a:ext cx="6768752" cy="2246769"/>
          </a:xfrm>
          <a:prstGeom prst="rect">
            <a:avLst/>
          </a:prstGeom>
          <a:noFill/>
        </p:spPr>
        <p:txBody>
          <a:bodyPr wrap="square" rtlCol="0">
            <a:spAutoFit/>
          </a:bodyPr>
          <a:lstStyle/>
          <a:p>
            <a:r>
              <a:rPr lang="en-AU" sz="2800" dirty="0" smtClean="0">
                <a:solidFill>
                  <a:schemeClr val="bg1"/>
                </a:solidFill>
              </a:rPr>
              <a:t>“We must have trained around 300,000 electrical engineers in Pakistan and India, yet load shedding and blackouts are more frequent every year, here 50% of the time.”</a:t>
            </a:r>
          </a:p>
          <a:p>
            <a:r>
              <a:rPr lang="en-AU" sz="2800" dirty="0" smtClean="0">
                <a:solidFill>
                  <a:schemeClr val="bg1"/>
                </a:solidFill>
              </a:rPr>
              <a:t>(University Vice Chancellor, Lahore)</a:t>
            </a:r>
            <a:endParaRPr lang="en-AU" sz="2800" dirty="0">
              <a:solidFill>
                <a:schemeClr val="bg1"/>
              </a:solidFill>
            </a:endParaRPr>
          </a:p>
        </p:txBody>
      </p:sp>
    </p:spTree>
    <p:extLst>
      <p:ext uri="{BB962C8B-B14F-4D97-AF65-F5344CB8AC3E}">
        <p14:creationId xmlns:p14="http://schemas.microsoft.com/office/powerpoint/2010/main" val="273646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sp>
        <p:nvSpPr>
          <p:cNvPr id="4" name="Rectangle 3"/>
          <p:cNvSpPr/>
          <p:nvPr/>
        </p:nvSpPr>
        <p:spPr bwMode="auto">
          <a:xfrm>
            <a:off x="0" y="0"/>
            <a:ext cx="9144000" cy="68580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5" name="TextBox 4"/>
          <p:cNvSpPr txBox="1"/>
          <p:nvPr/>
        </p:nvSpPr>
        <p:spPr>
          <a:xfrm>
            <a:off x="251520" y="2454513"/>
            <a:ext cx="8640960" cy="1015663"/>
          </a:xfrm>
          <a:prstGeom prst="rect">
            <a:avLst/>
          </a:prstGeom>
          <a:noFill/>
        </p:spPr>
        <p:txBody>
          <a:bodyPr wrap="square" rtlCol="0">
            <a:spAutoFit/>
          </a:bodyPr>
          <a:lstStyle/>
          <a:p>
            <a:pPr algn="ctr"/>
            <a:r>
              <a:rPr lang="en-AU" sz="6000" baseline="0" dirty="0" smtClean="0">
                <a:solidFill>
                  <a:schemeClr val="bg1"/>
                </a:solidFill>
              </a:rPr>
              <a:t>Theoretical Foundations</a:t>
            </a:r>
            <a:endParaRPr lang="en-AU" sz="6000" dirty="0">
              <a:solidFill>
                <a:schemeClr val="bg1"/>
              </a:solidFill>
            </a:endParaRPr>
          </a:p>
        </p:txBody>
      </p:sp>
    </p:spTree>
    <p:extLst>
      <p:ext uri="{BB962C8B-B14F-4D97-AF65-F5344CB8AC3E}">
        <p14:creationId xmlns:p14="http://schemas.microsoft.com/office/powerpoint/2010/main" val="413076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AU"/>
          </a:p>
        </p:txBody>
      </p:sp>
      <p:sp>
        <p:nvSpPr>
          <p:cNvPr id="4" name="Rectangle 3"/>
          <p:cNvSpPr/>
          <p:nvPr/>
        </p:nvSpPr>
        <p:spPr bwMode="auto">
          <a:xfrm>
            <a:off x="0" y="0"/>
            <a:ext cx="9144000" cy="685800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5" name="TextBox 4"/>
          <p:cNvSpPr txBox="1"/>
          <p:nvPr/>
        </p:nvSpPr>
        <p:spPr>
          <a:xfrm>
            <a:off x="924432" y="1661299"/>
            <a:ext cx="7776864" cy="4647426"/>
          </a:xfrm>
          <a:prstGeom prst="rect">
            <a:avLst/>
          </a:prstGeom>
          <a:noFill/>
        </p:spPr>
        <p:txBody>
          <a:bodyPr wrap="square" rtlCol="0">
            <a:spAutoFit/>
          </a:bodyPr>
          <a:lstStyle/>
          <a:p>
            <a:r>
              <a:rPr lang="en-AU" sz="3200" baseline="0" dirty="0" smtClean="0">
                <a:solidFill>
                  <a:schemeClr val="bg1"/>
                </a:solidFill>
              </a:rPr>
              <a:t>Engineers find optimal solutions in the presence of constraints</a:t>
            </a:r>
            <a:r>
              <a:rPr lang="en-AU" sz="3200" baseline="0" dirty="0">
                <a:solidFill>
                  <a:schemeClr val="bg1"/>
                </a:solidFill>
              </a:rPr>
              <a:t>. </a:t>
            </a:r>
            <a:endParaRPr lang="en-AU" sz="3200" baseline="0" dirty="0" smtClean="0">
              <a:solidFill>
                <a:schemeClr val="bg1"/>
              </a:solidFill>
            </a:endParaRPr>
          </a:p>
          <a:p>
            <a:endParaRPr lang="en-AU" sz="3200" baseline="0" dirty="0">
              <a:solidFill>
                <a:schemeClr val="bg1"/>
              </a:solidFill>
            </a:endParaRPr>
          </a:p>
          <a:p>
            <a:r>
              <a:rPr lang="en-AU" sz="3200" baseline="0" dirty="0" smtClean="0">
                <a:solidFill>
                  <a:schemeClr val="bg1"/>
                </a:solidFill>
              </a:rPr>
              <a:t>"</a:t>
            </a:r>
            <a:r>
              <a:rPr lang="en-AU" sz="3200" baseline="0" dirty="0">
                <a:solidFill>
                  <a:schemeClr val="bg1"/>
                </a:solidFill>
              </a:rPr>
              <a:t>The engineering method (often called design) is the use of heuristics to cause the best change </a:t>
            </a:r>
            <a:r>
              <a:rPr lang="en-AU" sz="3200" baseline="0" dirty="0" smtClean="0">
                <a:solidFill>
                  <a:schemeClr val="bg1"/>
                </a:solidFill>
              </a:rPr>
              <a:t>in </a:t>
            </a:r>
            <a:r>
              <a:rPr lang="en-AU" sz="3200" baseline="0" dirty="0">
                <a:solidFill>
                  <a:schemeClr val="bg1"/>
                </a:solidFill>
              </a:rPr>
              <a:t>an uncertain situation within the available resources</a:t>
            </a:r>
            <a:r>
              <a:rPr lang="en-AU" sz="3200" baseline="0" dirty="0" smtClean="0">
                <a:solidFill>
                  <a:schemeClr val="bg1"/>
                </a:solidFill>
              </a:rPr>
              <a:t>.”</a:t>
            </a:r>
          </a:p>
          <a:p>
            <a:endParaRPr lang="en-AU" sz="3200" baseline="0" dirty="0">
              <a:solidFill>
                <a:schemeClr val="bg1"/>
              </a:solidFill>
            </a:endParaRPr>
          </a:p>
          <a:p>
            <a:r>
              <a:rPr lang="en-AU" sz="1800" baseline="0" dirty="0" smtClean="0">
                <a:solidFill>
                  <a:schemeClr val="bg1"/>
                </a:solidFill>
              </a:rPr>
              <a:t>Billy Koen</a:t>
            </a:r>
            <a:r>
              <a:rPr lang="en-AU" sz="1800" baseline="0" dirty="0">
                <a:solidFill>
                  <a:schemeClr val="bg1"/>
                </a:solidFill>
              </a:rPr>
              <a:t>, The Engineering Method and its Implications for Scientific, Philosophical and Universal </a:t>
            </a:r>
            <a:r>
              <a:rPr lang="en-AU" sz="1800" baseline="0" dirty="0" smtClean="0">
                <a:solidFill>
                  <a:schemeClr val="bg1"/>
                </a:solidFill>
              </a:rPr>
              <a:t>Methods, 2009</a:t>
            </a:r>
          </a:p>
        </p:txBody>
      </p:sp>
      <p:sp>
        <p:nvSpPr>
          <p:cNvPr id="2" name="Title 1"/>
          <p:cNvSpPr>
            <a:spLocks noGrp="1"/>
          </p:cNvSpPr>
          <p:nvPr>
            <p:ph type="title"/>
          </p:nvPr>
        </p:nvSpPr>
        <p:spPr/>
        <p:txBody>
          <a:bodyPr/>
          <a:lstStyle/>
          <a:p>
            <a:r>
              <a:rPr lang="en-AU" dirty="0" smtClean="0">
                <a:solidFill>
                  <a:schemeClr val="bg1"/>
                </a:solidFill>
              </a:rPr>
              <a:t>Engineering: Problem Solving</a:t>
            </a:r>
            <a:endParaRPr lang="en-AU" dirty="0">
              <a:solidFill>
                <a:schemeClr val="bg1"/>
              </a:solidFill>
            </a:endParaRPr>
          </a:p>
        </p:txBody>
      </p:sp>
    </p:spTree>
    <p:extLst>
      <p:ext uri="{BB962C8B-B14F-4D97-AF65-F5344CB8AC3E}">
        <p14:creationId xmlns:p14="http://schemas.microsoft.com/office/powerpoint/2010/main" val="25382226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Theory-based education shapes a discipline</a:t>
            </a:r>
            <a:endParaRPr lang="en-AU" dirty="0"/>
          </a:p>
        </p:txBody>
      </p:sp>
      <p:sp>
        <p:nvSpPr>
          <p:cNvPr id="3" name="Content Placeholder 2"/>
          <p:cNvSpPr>
            <a:spLocks noGrp="1"/>
          </p:cNvSpPr>
          <p:nvPr>
            <p:ph idx="1"/>
          </p:nvPr>
        </p:nvSpPr>
        <p:spPr>
          <a:xfrm>
            <a:off x="323528" y="1557338"/>
            <a:ext cx="8064895" cy="4464050"/>
          </a:xfrm>
        </p:spPr>
        <p:txBody>
          <a:bodyPr>
            <a:normAutofit/>
          </a:bodyPr>
          <a:lstStyle/>
          <a:p>
            <a:pPr marL="0" indent="0">
              <a:buNone/>
            </a:pPr>
            <a:r>
              <a:rPr lang="en-AU" sz="2800" dirty="0" smtClean="0"/>
              <a:t>Engineering students at university learn to write mathematical solutions for narrowly defined technical analytical problem in examinations.</a:t>
            </a:r>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069132" y="2780928"/>
            <a:ext cx="6671220" cy="3960440"/>
          </a:xfrm>
          <a:prstGeom prst="rect">
            <a:avLst/>
          </a:prstGeom>
        </p:spPr>
      </p:pic>
    </p:spTree>
    <p:extLst>
      <p:ext uri="{BB962C8B-B14F-4D97-AF65-F5344CB8AC3E}">
        <p14:creationId xmlns:p14="http://schemas.microsoft.com/office/powerpoint/2010/main" val="413503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Paris – Tunis differences?</a:t>
            </a:r>
            <a:endParaRPr lang="en-AU" dirty="0"/>
          </a:p>
        </p:txBody>
      </p:sp>
      <p:sp>
        <p:nvSpPr>
          <p:cNvPr id="5" name="Content Placeholder 4"/>
          <p:cNvSpPr>
            <a:spLocks noGrp="1"/>
          </p:cNvSpPr>
          <p:nvPr>
            <p:ph idx="1"/>
          </p:nvPr>
        </p:nvSpPr>
        <p:spPr/>
        <p:txBody>
          <a:bodyPr/>
          <a:lstStyle/>
          <a:p>
            <a:endParaRPr lang="en-AU"/>
          </a:p>
        </p:txBody>
      </p:sp>
    </p:spTree>
    <p:extLst>
      <p:ext uri="{BB962C8B-B14F-4D97-AF65-F5344CB8AC3E}">
        <p14:creationId xmlns:p14="http://schemas.microsoft.com/office/powerpoint/2010/main" val="5235116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Paris – Tunis differences?</a:t>
            </a:r>
            <a:endParaRPr lang="en-AU" dirty="0"/>
          </a:p>
        </p:txBody>
      </p:sp>
      <p:sp>
        <p:nvSpPr>
          <p:cNvPr id="3" name="Content Placeholder 2"/>
          <p:cNvSpPr>
            <a:spLocks noGrp="1"/>
          </p:cNvSpPr>
          <p:nvPr>
            <p:ph idx="1"/>
          </p:nvPr>
        </p:nvSpPr>
        <p:spPr/>
        <p:txBody>
          <a:bodyPr/>
          <a:lstStyle/>
          <a:p>
            <a:r>
              <a:rPr lang="en-GB" dirty="0" smtClean="0">
                <a:sym typeface="Symbol" panose="05050102010706020507" pitchFamily="18" charset="2"/>
              </a:rPr>
              <a:t>Pakistan – India – Australia comparison</a:t>
            </a:r>
          </a:p>
          <a:p>
            <a:r>
              <a:rPr lang="en-GB" dirty="0" smtClean="0">
                <a:sym typeface="Symbol" panose="05050102010706020507" pitchFamily="18" charset="2"/>
              </a:rPr>
              <a:t>15 years of research by 25 contributors</a:t>
            </a:r>
          </a:p>
          <a:p>
            <a:r>
              <a:rPr lang="en-GB" dirty="0" smtClean="0">
                <a:sym typeface="Symbol" panose="05050102010706020507" pitchFamily="18" charset="2"/>
              </a:rPr>
              <a:t>~330 engineer interviews</a:t>
            </a:r>
          </a:p>
          <a:p>
            <a:r>
              <a:rPr lang="en-GB" dirty="0" smtClean="0">
                <a:sym typeface="Symbol" panose="05050102010706020507" pitchFamily="18" charset="2"/>
              </a:rPr>
              <a:t>10 field studies</a:t>
            </a:r>
          </a:p>
          <a:p>
            <a:r>
              <a:rPr lang="en-GB" dirty="0" smtClean="0">
                <a:sym typeface="Symbol" panose="05050102010706020507" pitchFamily="18" charset="2"/>
              </a:rPr>
              <a:t>Longitudinal and occupational surveys</a:t>
            </a:r>
          </a:p>
          <a:p>
            <a:endParaRPr lang="en-GB" dirty="0">
              <a:sym typeface="Symbol" panose="05050102010706020507" pitchFamily="18" charset="2"/>
            </a:endParaRPr>
          </a:p>
          <a:p>
            <a:r>
              <a:rPr lang="en-GB" dirty="0" smtClean="0">
                <a:sym typeface="Symbol" panose="05050102010706020507" pitchFamily="18" charset="2"/>
              </a:rPr>
              <a:t>Nature of engineering work practices</a:t>
            </a:r>
          </a:p>
          <a:p>
            <a:endParaRPr lang="en-GB" dirty="0">
              <a:sym typeface="Symbol" panose="05050102010706020507" pitchFamily="18" charset="2"/>
            </a:endParaRPr>
          </a:p>
        </p:txBody>
      </p:sp>
    </p:spTree>
    <p:extLst>
      <p:ext uri="{BB962C8B-B14F-4D97-AF65-F5344CB8AC3E}">
        <p14:creationId xmlns:p14="http://schemas.microsoft.com/office/powerpoint/2010/main" val="394796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What do engineering graduates do in </a:t>
            </a:r>
            <a:br>
              <a:rPr lang="en-AU" dirty="0"/>
            </a:br>
            <a:r>
              <a:rPr lang="en-AU" dirty="0"/>
              <a:t>their first job?</a:t>
            </a:r>
          </a:p>
        </p:txBody>
      </p:sp>
      <p:graphicFrame>
        <p:nvGraphicFramePr>
          <p:cNvPr id="4" name="Content Placeholder 3"/>
          <p:cNvGraphicFramePr>
            <a:graphicFrameLocks noGrp="1"/>
          </p:cNvGraphicFramePr>
          <p:nvPr>
            <p:ph idx="1"/>
          </p:nvPr>
        </p:nvGraphicFramePr>
        <p:xfrm>
          <a:off x="457200" y="2057400"/>
          <a:ext cx="7499350" cy="37480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32309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What do engineering graduates do in </a:t>
            </a:r>
            <a:br>
              <a:rPr lang="en-AU" dirty="0"/>
            </a:br>
            <a:r>
              <a:rPr lang="en-AU" dirty="0"/>
              <a:t>their first job?</a:t>
            </a:r>
          </a:p>
        </p:txBody>
      </p:sp>
      <p:graphicFrame>
        <p:nvGraphicFramePr>
          <p:cNvPr id="4" name="Content Placeholder 3"/>
          <p:cNvGraphicFramePr>
            <a:graphicFrameLocks noGrp="1"/>
          </p:cNvGraphicFramePr>
          <p:nvPr>
            <p:ph idx="1"/>
          </p:nvPr>
        </p:nvGraphicFramePr>
        <p:xfrm>
          <a:off x="179512" y="2057400"/>
          <a:ext cx="8784976" cy="374808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07505" y="5931326"/>
            <a:ext cx="8712968" cy="666026"/>
          </a:xfrm>
          <a:prstGeom prst="rect">
            <a:avLst/>
          </a:prstGeom>
          <a:noFill/>
        </p:spPr>
        <p:txBody>
          <a:bodyPr wrap="square" rtlCol="0">
            <a:spAutoFit/>
          </a:bodyPr>
          <a:lstStyle/>
          <a:p>
            <a:r>
              <a:rPr lang="en-AU" dirty="0" smtClean="0"/>
              <a:t>While it </a:t>
            </a:r>
            <a:r>
              <a:rPr lang="en-AU" smtClean="0"/>
              <a:t>may see </a:t>
            </a:r>
            <a:r>
              <a:rPr lang="en-AU" dirty="0" smtClean="0"/>
              <a:t>non-technical, analysis shows the social interactions are largely about technical issues</a:t>
            </a:r>
            <a:endParaRPr lang="en-AU" dirty="0"/>
          </a:p>
        </p:txBody>
      </p:sp>
    </p:spTree>
    <p:extLst>
      <p:ext uri="{BB962C8B-B14F-4D97-AF65-F5344CB8AC3E}">
        <p14:creationId xmlns:p14="http://schemas.microsoft.com/office/powerpoint/2010/main" val="19140958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view of engineering practice</a:t>
            </a:r>
            <a:endParaRPr lang="en-AU" dirty="0"/>
          </a:p>
        </p:txBody>
      </p:sp>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t="5530" b="23009"/>
          <a:stretch/>
        </p:blipFill>
        <p:spPr bwMode="auto">
          <a:xfrm>
            <a:off x="107504" y="1556792"/>
            <a:ext cx="8564363" cy="45493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294442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view of engineering practice</a:t>
            </a:r>
            <a:endParaRPr lang="en-AU" dirty="0"/>
          </a:p>
        </p:txBody>
      </p:sp>
      <p:pic>
        <p:nvPicPr>
          <p:cNvPr id="4" name="Content Placeholder 3"/>
          <p:cNvPicPr>
            <a:picLocks noGrp="1"/>
          </p:cNvPicPr>
          <p:nvPr>
            <p:ph idx="1"/>
          </p:nvPr>
        </p:nvPicPr>
        <p:blipFill rotWithShape="1">
          <a:blip r:embed="rId3" cstate="print">
            <a:extLst>
              <a:ext uri="{28A0092B-C50C-407E-A947-70E740481C1C}">
                <a14:useLocalDpi xmlns:a14="http://schemas.microsoft.com/office/drawing/2010/main" val="0"/>
              </a:ext>
            </a:extLst>
          </a:blip>
          <a:srcRect t="5530" b="23009"/>
          <a:stretch/>
        </p:blipFill>
        <p:spPr bwMode="auto">
          <a:xfrm>
            <a:off x="107504" y="1556792"/>
            <a:ext cx="8564363" cy="4549391"/>
          </a:xfrm>
          <a:prstGeom prst="rect">
            <a:avLst/>
          </a:prstGeom>
          <a:ln w="57150">
            <a:noFill/>
          </a:ln>
          <a:extLst>
            <a:ext uri="{53640926-AAD7-44D8-BBD7-CCE9431645EC}">
              <a14:shadowObscured xmlns:a14="http://schemas.microsoft.com/office/drawing/2010/main"/>
            </a:ext>
          </a:extLst>
        </p:spPr>
      </p:pic>
      <p:sp>
        <p:nvSpPr>
          <p:cNvPr id="3" name="Rectangle 2"/>
          <p:cNvSpPr/>
          <p:nvPr/>
        </p:nvSpPr>
        <p:spPr>
          <a:xfrm>
            <a:off x="838200" y="1700808"/>
            <a:ext cx="2221632" cy="1368152"/>
          </a:xfrm>
          <a:prstGeom prst="rect">
            <a:avLst/>
          </a:prstGeom>
          <a:noFill/>
          <a:ln w="5715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3203848" y="1700808"/>
            <a:ext cx="2220640" cy="1368152"/>
          </a:xfrm>
          <a:prstGeom prst="rect">
            <a:avLst/>
          </a:prstGeom>
          <a:noFill/>
          <a:ln w="5715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3203847" y="3645024"/>
            <a:ext cx="3849415" cy="2376264"/>
          </a:xfrm>
          <a:prstGeom prst="rect">
            <a:avLst/>
          </a:prstGeom>
          <a:noFill/>
          <a:ln w="5715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p:cNvSpPr txBox="1"/>
          <p:nvPr/>
        </p:nvSpPr>
        <p:spPr>
          <a:xfrm>
            <a:off x="704942" y="2459752"/>
            <a:ext cx="732893" cy="830997"/>
          </a:xfrm>
          <a:prstGeom prst="rect">
            <a:avLst/>
          </a:prstGeom>
          <a:noFill/>
        </p:spPr>
        <p:txBody>
          <a:bodyPr wrap="none" rtlCol="0">
            <a:spAutoFit/>
          </a:bodyPr>
          <a:lstStyle/>
          <a:p>
            <a:r>
              <a:rPr lang="en-AU" sz="4800" baseline="0" dirty="0" smtClean="0">
                <a:solidFill>
                  <a:srgbClr val="FF0000"/>
                </a:solidFill>
                <a:sym typeface="Wingdings" panose="05000000000000000000" pitchFamily="2" charset="2"/>
              </a:rPr>
              <a:t></a:t>
            </a:r>
            <a:endParaRPr lang="en-AU" sz="1600" baseline="0" dirty="0">
              <a:solidFill>
                <a:srgbClr val="FF0000"/>
              </a:solidFill>
            </a:endParaRPr>
          </a:p>
        </p:txBody>
      </p:sp>
      <p:sp>
        <p:nvSpPr>
          <p:cNvPr id="8" name="TextBox 7"/>
          <p:cNvSpPr txBox="1"/>
          <p:nvPr/>
        </p:nvSpPr>
        <p:spPr>
          <a:xfrm>
            <a:off x="3060866" y="5418105"/>
            <a:ext cx="732893" cy="830997"/>
          </a:xfrm>
          <a:prstGeom prst="rect">
            <a:avLst/>
          </a:prstGeom>
          <a:noFill/>
        </p:spPr>
        <p:txBody>
          <a:bodyPr wrap="none" rtlCol="0">
            <a:spAutoFit/>
          </a:bodyPr>
          <a:lstStyle/>
          <a:p>
            <a:r>
              <a:rPr lang="en-AU" sz="4800" baseline="0" dirty="0" smtClean="0">
                <a:solidFill>
                  <a:srgbClr val="FF0000"/>
                </a:solidFill>
                <a:sym typeface="Wingdings" panose="05000000000000000000" pitchFamily="2" charset="2"/>
              </a:rPr>
              <a:t></a:t>
            </a:r>
            <a:endParaRPr lang="en-AU" sz="1600" baseline="0" dirty="0">
              <a:solidFill>
                <a:srgbClr val="FF0000"/>
              </a:solidFill>
            </a:endParaRPr>
          </a:p>
        </p:txBody>
      </p:sp>
      <p:sp>
        <p:nvSpPr>
          <p:cNvPr id="9" name="TextBox 8"/>
          <p:cNvSpPr txBox="1"/>
          <p:nvPr/>
        </p:nvSpPr>
        <p:spPr>
          <a:xfrm>
            <a:off x="3060866" y="2473595"/>
            <a:ext cx="732893" cy="830997"/>
          </a:xfrm>
          <a:prstGeom prst="rect">
            <a:avLst/>
          </a:prstGeom>
          <a:noFill/>
        </p:spPr>
        <p:txBody>
          <a:bodyPr wrap="none" rtlCol="0">
            <a:spAutoFit/>
          </a:bodyPr>
          <a:lstStyle/>
          <a:p>
            <a:r>
              <a:rPr lang="en-AU" sz="4800" baseline="0" dirty="0" smtClean="0">
                <a:solidFill>
                  <a:srgbClr val="FF0000"/>
                </a:solidFill>
                <a:sym typeface="Wingdings" panose="05000000000000000000" pitchFamily="2" charset="2"/>
              </a:rPr>
              <a:t></a:t>
            </a:r>
            <a:endParaRPr lang="en-AU" sz="1600" baseline="0" dirty="0">
              <a:solidFill>
                <a:srgbClr val="FF0000"/>
              </a:solidFill>
            </a:endParaRPr>
          </a:p>
        </p:txBody>
      </p:sp>
      <p:sp>
        <p:nvSpPr>
          <p:cNvPr id="10" name="TextBox 9"/>
          <p:cNvSpPr txBox="1"/>
          <p:nvPr/>
        </p:nvSpPr>
        <p:spPr>
          <a:xfrm>
            <a:off x="3537894" y="1927255"/>
            <a:ext cx="413896" cy="400110"/>
          </a:xfrm>
          <a:prstGeom prst="rect">
            <a:avLst/>
          </a:prstGeom>
          <a:noFill/>
        </p:spPr>
        <p:txBody>
          <a:bodyPr wrap="none" rtlCol="0">
            <a:spAutoFit/>
          </a:bodyPr>
          <a:lstStyle/>
          <a:p>
            <a:r>
              <a:rPr lang="en-AU" sz="2000" baseline="0" dirty="0" smtClean="0">
                <a:solidFill>
                  <a:srgbClr val="269240"/>
                </a:solidFill>
                <a:sym typeface="Wingdings" panose="05000000000000000000" pitchFamily="2" charset="2"/>
              </a:rPr>
              <a:t></a:t>
            </a:r>
            <a:endParaRPr lang="en-AU" sz="1400" baseline="0" dirty="0">
              <a:solidFill>
                <a:srgbClr val="269240"/>
              </a:solidFill>
            </a:endParaRPr>
          </a:p>
        </p:txBody>
      </p:sp>
      <p:sp>
        <p:nvSpPr>
          <p:cNvPr id="11" name="TextBox 10"/>
          <p:cNvSpPr txBox="1"/>
          <p:nvPr/>
        </p:nvSpPr>
        <p:spPr>
          <a:xfrm>
            <a:off x="5872304" y="1927255"/>
            <a:ext cx="413896" cy="400110"/>
          </a:xfrm>
          <a:prstGeom prst="rect">
            <a:avLst/>
          </a:prstGeom>
          <a:noFill/>
        </p:spPr>
        <p:txBody>
          <a:bodyPr wrap="none" rtlCol="0">
            <a:spAutoFit/>
          </a:bodyPr>
          <a:lstStyle/>
          <a:p>
            <a:r>
              <a:rPr lang="en-AU" sz="2000" baseline="0" dirty="0" smtClean="0">
                <a:solidFill>
                  <a:srgbClr val="269240"/>
                </a:solidFill>
                <a:sym typeface="Wingdings" panose="05000000000000000000" pitchFamily="2" charset="2"/>
              </a:rPr>
              <a:t></a:t>
            </a:r>
            <a:endParaRPr lang="en-AU" sz="1400" baseline="0" dirty="0">
              <a:solidFill>
                <a:srgbClr val="269240"/>
              </a:solidFill>
            </a:endParaRPr>
          </a:p>
        </p:txBody>
      </p:sp>
      <p:sp>
        <p:nvSpPr>
          <p:cNvPr id="12" name="TextBox 11"/>
          <p:cNvSpPr txBox="1"/>
          <p:nvPr/>
        </p:nvSpPr>
        <p:spPr>
          <a:xfrm>
            <a:off x="1339643" y="4234764"/>
            <a:ext cx="732893" cy="830997"/>
          </a:xfrm>
          <a:prstGeom prst="rect">
            <a:avLst/>
          </a:prstGeom>
          <a:noFill/>
        </p:spPr>
        <p:txBody>
          <a:bodyPr wrap="none" rtlCol="0">
            <a:spAutoFit/>
          </a:bodyPr>
          <a:lstStyle/>
          <a:p>
            <a:r>
              <a:rPr lang="en-AU" sz="4800" baseline="0" dirty="0" smtClean="0">
                <a:solidFill>
                  <a:srgbClr val="FF0000"/>
                </a:solidFill>
                <a:sym typeface="Wingdings" panose="05000000000000000000" pitchFamily="2" charset="2"/>
              </a:rPr>
              <a:t></a:t>
            </a:r>
            <a:endParaRPr lang="en-AU" sz="1600" baseline="0" dirty="0">
              <a:solidFill>
                <a:srgbClr val="FF0000"/>
              </a:solidFill>
            </a:endParaRPr>
          </a:p>
        </p:txBody>
      </p:sp>
    </p:spTree>
    <p:extLst>
      <p:ext uri="{BB962C8B-B14F-4D97-AF65-F5344CB8AC3E}">
        <p14:creationId xmlns:p14="http://schemas.microsoft.com/office/powerpoint/2010/main" val="11620121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Binary Model</a:t>
            </a:r>
            <a:endParaRPr lang="en-AU" dirty="0"/>
          </a:p>
        </p:txBody>
      </p:sp>
      <p:sp>
        <p:nvSpPr>
          <p:cNvPr id="3" name="Content Placeholder 2"/>
          <p:cNvSpPr>
            <a:spLocks noGrp="1"/>
          </p:cNvSpPr>
          <p:nvPr>
            <p:ph idx="1"/>
          </p:nvPr>
        </p:nvSpPr>
        <p:spPr>
          <a:xfrm>
            <a:off x="179512" y="1600200"/>
            <a:ext cx="8712968" cy="4525963"/>
          </a:xfrm>
        </p:spPr>
        <p:txBody>
          <a:bodyPr>
            <a:normAutofit/>
          </a:bodyPr>
          <a:lstStyle/>
          <a:p>
            <a:r>
              <a:rPr lang="en-AU" dirty="0" smtClean="0"/>
              <a:t>Engineering science and empirical knowledge</a:t>
            </a:r>
          </a:p>
          <a:p>
            <a:pPr lvl="1"/>
            <a:r>
              <a:rPr lang="en-AU" dirty="0" smtClean="0"/>
              <a:t>Developed, carried in minds of engineers</a:t>
            </a:r>
          </a:p>
          <a:p>
            <a:endParaRPr lang="en-AU" dirty="0"/>
          </a:p>
          <a:p>
            <a:endParaRPr lang="en-AU" dirty="0" smtClean="0"/>
          </a:p>
          <a:p>
            <a:r>
              <a:rPr lang="en-AU" dirty="0" smtClean="0"/>
              <a:t>Technical collaboration in an enterprise:</a:t>
            </a:r>
          </a:p>
          <a:p>
            <a:pPr lvl="1"/>
            <a:r>
              <a:rPr lang="en-AU" dirty="0" smtClean="0"/>
              <a:t>Align human actions with original technical intentions</a:t>
            </a:r>
          </a:p>
          <a:p>
            <a:pPr lvl="1"/>
            <a:r>
              <a:rPr lang="en-AU" dirty="0" smtClean="0"/>
              <a:t>Sufficient alignment to achieve predicted results</a:t>
            </a:r>
          </a:p>
          <a:p>
            <a:pPr lvl="1"/>
            <a:endParaRPr lang="en-AU" dirty="0"/>
          </a:p>
        </p:txBody>
      </p:sp>
    </p:spTree>
    <p:extLst>
      <p:ext uri="{BB962C8B-B14F-4D97-AF65-F5344CB8AC3E}">
        <p14:creationId xmlns:p14="http://schemas.microsoft.com/office/powerpoint/2010/main" val="15170032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 we teach?</a:t>
            </a:r>
            <a:endParaRPr lang="en-AU" dirty="0"/>
          </a:p>
        </p:txBody>
      </p:sp>
      <p:sp>
        <p:nvSpPr>
          <p:cNvPr id="3" name="Content Placeholder 2"/>
          <p:cNvSpPr>
            <a:spLocks noGrp="1"/>
          </p:cNvSpPr>
          <p:nvPr>
            <p:ph idx="1"/>
          </p:nvPr>
        </p:nvSpPr>
        <p:spPr>
          <a:xfrm>
            <a:off x="468313" y="1557338"/>
            <a:ext cx="7499350" cy="719534"/>
          </a:xfrm>
        </p:spPr>
        <p:txBody>
          <a:bodyPr/>
          <a:lstStyle/>
          <a:p>
            <a:r>
              <a:rPr lang="en-AU" dirty="0" smtClean="0"/>
              <a:t>Engineering science, 2-20% of practice</a:t>
            </a:r>
            <a:endParaRPr lang="en-AU" dirty="0"/>
          </a:p>
        </p:txBody>
      </p:sp>
      <p:sp>
        <p:nvSpPr>
          <p:cNvPr id="4" name="Title 1"/>
          <p:cNvSpPr txBox="1">
            <a:spLocks/>
          </p:cNvSpPr>
          <p:nvPr/>
        </p:nvSpPr>
        <p:spPr bwMode="auto">
          <a:xfrm>
            <a:off x="179388" y="2638537"/>
            <a:ext cx="8229600" cy="6397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a:solidFill>
                  <a:srgbClr val="993300"/>
                </a:solidFill>
                <a:latin typeface="+mj-lt"/>
                <a:ea typeface="+mj-ea"/>
                <a:cs typeface="+mj-cs"/>
              </a:defRPr>
            </a:lvl1pPr>
            <a:lvl2pPr algn="l" rtl="0" fontAlgn="base">
              <a:spcBef>
                <a:spcPct val="0"/>
              </a:spcBef>
              <a:spcAft>
                <a:spcPct val="0"/>
              </a:spcAft>
              <a:defRPr sz="3200">
                <a:solidFill>
                  <a:srgbClr val="993300"/>
                </a:solidFill>
                <a:latin typeface="Georgia" pitchFamily="18" charset="0"/>
                <a:ea typeface="MS PGothic" pitchFamily="34" charset="-128"/>
                <a:cs typeface="Arial" charset="0"/>
              </a:defRPr>
            </a:lvl2pPr>
            <a:lvl3pPr algn="l" rtl="0" fontAlgn="base">
              <a:spcBef>
                <a:spcPct val="0"/>
              </a:spcBef>
              <a:spcAft>
                <a:spcPct val="0"/>
              </a:spcAft>
              <a:defRPr sz="3200">
                <a:solidFill>
                  <a:srgbClr val="993300"/>
                </a:solidFill>
                <a:latin typeface="Georgia" pitchFamily="18" charset="0"/>
                <a:ea typeface="MS PGothic" pitchFamily="34" charset="-128"/>
                <a:cs typeface="Arial" charset="0"/>
              </a:defRPr>
            </a:lvl3pPr>
            <a:lvl4pPr algn="l" rtl="0" fontAlgn="base">
              <a:spcBef>
                <a:spcPct val="0"/>
              </a:spcBef>
              <a:spcAft>
                <a:spcPct val="0"/>
              </a:spcAft>
              <a:defRPr sz="3200">
                <a:solidFill>
                  <a:srgbClr val="993300"/>
                </a:solidFill>
                <a:latin typeface="Georgia" pitchFamily="18" charset="0"/>
                <a:ea typeface="MS PGothic" pitchFamily="34" charset="-128"/>
                <a:cs typeface="Arial" charset="0"/>
              </a:defRPr>
            </a:lvl4pPr>
            <a:lvl5pPr algn="l" rtl="0" fontAlgn="base">
              <a:spcBef>
                <a:spcPct val="0"/>
              </a:spcBef>
              <a:spcAft>
                <a:spcPct val="0"/>
              </a:spcAft>
              <a:defRPr sz="3200">
                <a:solidFill>
                  <a:srgbClr val="993300"/>
                </a:solidFill>
                <a:latin typeface="Georgia" pitchFamily="18" charset="0"/>
                <a:ea typeface="MS PGothic" pitchFamily="34" charset="-128"/>
                <a:cs typeface="Arial" charset="0"/>
              </a:defRPr>
            </a:lvl5pPr>
            <a:lvl6pPr marL="457200" algn="l" rtl="0" fontAlgn="base">
              <a:spcBef>
                <a:spcPct val="0"/>
              </a:spcBef>
              <a:spcAft>
                <a:spcPct val="0"/>
              </a:spcAft>
              <a:defRPr sz="3200">
                <a:solidFill>
                  <a:srgbClr val="993300"/>
                </a:solidFill>
                <a:latin typeface="Georgia" pitchFamily="18" charset="0"/>
                <a:ea typeface="MS PGothic" pitchFamily="34" charset="-128"/>
                <a:cs typeface="Arial" charset="0"/>
              </a:defRPr>
            </a:lvl6pPr>
            <a:lvl7pPr marL="914400" algn="l" rtl="0" fontAlgn="base">
              <a:spcBef>
                <a:spcPct val="0"/>
              </a:spcBef>
              <a:spcAft>
                <a:spcPct val="0"/>
              </a:spcAft>
              <a:defRPr sz="3200">
                <a:solidFill>
                  <a:srgbClr val="993300"/>
                </a:solidFill>
                <a:latin typeface="Georgia" pitchFamily="18" charset="0"/>
                <a:ea typeface="MS PGothic" pitchFamily="34" charset="-128"/>
                <a:cs typeface="Arial" charset="0"/>
              </a:defRPr>
            </a:lvl7pPr>
            <a:lvl8pPr marL="1371600" algn="l" rtl="0" fontAlgn="base">
              <a:spcBef>
                <a:spcPct val="0"/>
              </a:spcBef>
              <a:spcAft>
                <a:spcPct val="0"/>
              </a:spcAft>
              <a:defRPr sz="3200">
                <a:solidFill>
                  <a:srgbClr val="993300"/>
                </a:solidFill>
                <a:latin typeface="Georgia" pitchFamily="18" charset="0"/>
                <a:ea typeface="MS PGothic" pitchFamily="34" charset="-128"/>
                <a:cs typeface="Arial" charset="0"/>
              </a:defRPr>
            </a:lvl8pPr>
            <a:lvl9pPr marL="1828800" algn="l" rtl="0" fontAlgn="base">
              <a:spcBef>
                <a:spcPct val="0"/>
              </a:spcBef>
              <a:spcAft>
                <a:spcPct val="0"/>
              </a:spcAft>
              <a:defRPr sz="3200">
                <a:solidFill>
                  <a:srgbClr val="993300"/>
                </a:solidFill>
                <a:latin typeface="Georgia" pitchFamily="18" charset="0"/>
                <a:ea typeface="MS PGothic" pitchFamily="34" charset="-128"/>
                <a:cs typeface="Arial" charset="0"/>
              </a:defRPr>
            </a:lvl9pPr>
          </a:lstStyle>
          <a:p>
            <a:pPr algn="ctr" eaLnBrk="1" hangingPunct="1"/>
            <a:r>
              <a:rPr lang="en-AU" kern="0" baseline="0" dirty="0" smtClean="0"/>
              <a:t>What do we not teach?</a:t>
            </a:r>
            <a:endParaRPr lang="en-AU" kern="0" baseline="0" dirty="0"/>
          </a:p>
        </p:txBody>
      </p:sp>
      <p:sp>
        <p:nvSpPr>
          <p:cNvPr id="5" name="Content Placeholder 2"/>
          <p:cNvSpPr txBox="1">
            <a:spLocks/>
          </p:cNvSpPr>
          <p:nvPr/>
        </p:nvSpPr>
        <p:spPr bwMode="auto">
          <a:xfrm>
            <a:off x="468312" y="3719625"/>
            <a:ext cx="8064127" cy="7195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274638" indent="-274638" algn="l" rtl="0" fontAlgn="base">
              <a:spcBef>
                <a:spcPct val="20000"/>
              </a:spcBef>
              <a:spcAft>
                <a:spcPct val="40000"/>
              </a:spcAft>
              <a:buChar char="•"/>
              <a:defRPr sz="2400" baseline="0">
                <a:solidFill>
                  <a:schemeClr val="tx1"/>
                </a:solidFill>
                <a:latin typeface="+mn-lt"/>
                <a:ea typeface="+mn-ea"/>
                <a:cs typeface="+mn-cs"/>
              </a:defRPr>
            </a:lvl1pPr>
            <a:lvl2pPr marL="742950" indent="-285750" algn="l" rtl="0" fontAlgn="base">
              <a:spcBef>
                <a:spcPct val="0"/>
              </a:spcBef>
              <a:spcAft>
                <a:spcPct val="0"/>
              </a:spcAft>
              <a:buChar char="–"/>
              <a:defRPr sz="2200">
                <a:solidFill>
                  <a:schemeClr val="tx1"/>
                </a:solidFill>
                <a:latin typeface="+mn-lt"/>
                <a:cs typeface="+mn-cs"/>
              </a:defRPr>
            </a:lvl2pPr>
            <a:lvl3pPr marL="1147763" indent="-228600" algn="l" rtl="0" fontAlgn="base">
              <a:spcBef>
                <a:spcPct val="20000"/>
              </a:spcBef>
              <a:spcAft>
                <a:spcPct val="0"/>
              </a:spcAft>
              <a:buChar char="•"/>
              <a:defRPr sz="2000">
                <a:solidFill>
                  <a:schemeClr val="tx1"/>
                </a:solidFill>
                <a:latin typeface="+mn-lt"/>
                <a:cs typeface="+mn-cs"/>
              </a:defRPr>
            </a:lvl3pPr>
            <a:lvl4pPr marL="1600200" indent="-228600" algn="l" rtl="0" fontAlgn="base">
              <a:spcBef>
                <a:spcPct val="20000"/>
              </a:spcBef>
              <a:spcAft>
                <a:spcPct val="0"/>
              </a:spcAft>
              <a:buChar char="–"/>
              <a:defRPr>
                <a:solidFill>
                  <a:schemeClr val="tx1"/>
                </a:solidFill>
                <a:latin typeface="+mn-lt"/>
                <a:cs typeface="+mn-cs"/>
              </a:defRPr>
            </a:lvl4pPr>
            <a:lvl5pPr marL="2057400" indent="-228600" algn="l" rtl="0" fontAlgn="base">
              <a:spcBef>
                <a:spcPct val="20000"/>
              </a:spcBef>
              <a:spcAft>
                <a:spcPct val="0"/>
              </a:spcAft>
              <a:buChar char="»"/>
              <a:defRPr sz="1600">
                <a:solidFill>
                  <a:schemeClr val="tx1"/>
                </a:solidFill>
                <a:latin typeface="+mn-lt"/>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a:lstStyle>
          <a:p>
            <a:pPr eaLnBrk="1" hangingPunct="1"/>
            <a:r>
              <a:rPr lang="en-AU" sz="3200" kern="0" dirty="0" smtClean="0"/>
              <a:t>Technical planning, foresight</a:t>
            </a:r>
          </a:p>
          <a:p>
            <a:pPr eaLnBrk="1" hangingPunct="1"/>
            <a:r>
              <a:rPr lang="en-AU" sz="3200" kern="0" dirty="0" smtClean="0"/>
              <a:t>Technical collaboration 80 - 98% of practice</a:t>
            </a:r>
            <a:endParaRPr lang="en-AU" sz="3200" kern="0" dirty="0"/>
          </a:p>
        </p:txBody>
      </p:sp>
    </p:spTree>
    <p:extLst>
      <p:ext uri="{BB962C8B-B14F-4D97-AF65-F5344CB8AC3E}">
        <p14:creationId xmlns:p14="http://schemas.microsoft.com/office/powerpoint/2010/main" val="127534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Engineering Practice</a:t>
            </a:r>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1196751"/>
            <a:ext cx="6110816" cy="5542725"/>
          </a:xfrm>
          <a:prstGeom prst="rect">
            <a:avLst/>
          </a:prstGeom>
        </p:spPr>
      </p:pic>
      <p:sp>
        <p:nvSpPr>
          <p:cNvPr id="3" name="Down Arrow 2"/>
          <p:cNvSpPr/>
          <p:nvPr/>
        </p:nvSpPr>
        <p:spPr>
          <a:xfrm rot="10800000">
            <a:off x="3995936" y="3068959"/>
            <a:ext cx="792088" cy="504056"/>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Down Arrow 4"/>
          <p:cNvSpPr/>
          <p:nvPr/>
        </p:nvSpPr>
        <p:spPr>
          <a:xfrm>
            <a:off x="3995936" y="4437112"/>
            <a:ext cx="792088" cy="504056"/>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65452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Technical Collaboration Performances</a:t>
            </a:r>
            <a:endParaRPr lang="en-A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5616" y="980728"/>
            <a:ext cx="6912768" cy="5585675"/>
          </a:xfrm>
        </p:spPr>
      </p:pic>
    </p:spTree>
    <p:extLst>
      <p:ext uri="{BB962C8B-B14F-4D97-AF65-F5344CB8AC3E}">
        <p14:creationId xmlns:p14="http://schemas.microsoft.com/office/powerpoint/2010/main" val="1076413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chemeClr val="bg1"/>
                </a:solidFill>
              </a:rPr>
              <a:t>Value Creation</a:t>
            </a:r>
            <a:endParaRPr lang="en-AU" dirty="0">
              <a:solidFill>
                <a:schemeClr val="bg1"/>
              </a:solidFill>
            </a:endParaRPr>
          </a:p>
        </p:txBody>
      </p:sp>
      <p:sp>
        <p:nvSpPr>
          <p:cNvPr id="3" name="Content Placeholder 2"/>
          <p:cNvSpPr>
            <a:spLocks noGrp="1"/>
          </p:cNvSpPr>
          <p:nvPr>
            <p:ph idx="1"/>
          </p:nvPr>
        </p:nvSpPr>
        <p:spPr/>
        <p:txBody>
          <a:bodyPr/>
          <a:lstStyle/>
          <a:p>
            <a:endParaRPr lang="en-AU"/>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899592" y="502909"/>
            <a:ext cx="6624736" cy="5544716"/>
          </a:xfrm>
          <a:prstGeom prst="rect">
            <a:avLst/>
          </a:prstGeom>
        </p:spPr>
      </p:pic>
      <p:sp>
        <p:nvSpPr>
          <p:cNvPr id="5" name="Oval 4"/>
          <p:cNvSpPr/>
          <p:nvPr/>
        </p:nvSpPr>
        <p:spPr bwMode="auto">
          <a:xfrm>
            <a:off x="1187624" y="260648"/>
            <a:ext cx="6192688" cy="3096344"/>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6" name="TextBox 5"/>
          <p:cNvSpPr txBox="1"/>
          <p:nvPr/>
        </p:nvSpPr>
        <p:spPr>
          <a:xfrm>
            <a:off x="7148159" y="2321160"/>
            <a:ext cx="1440160" cy="954107"/>
          </a:xfrm>
          <a:prstGeom prst="rect">
            <a:avLst/>
          </a:prstGeom>
          <a:noFill/>
        </p:spPr>
        <p:txBody>
          <a:bodyPr wrap="square" rtlCol="0">
            <a:spAutoFit/>
          </a:bodyPr>
          <a:lstStyle/>
          <a:p>
            <a:r>
              <a:rPr lang="en-US" sz="2800" baseline="0" dirty="0" smtClean="0">
                <a:solidFill>
                  <a:srgbClr val="FF0000"/>
                </a:solidFill>
                <a:latin typeface="Calibri" panose="020F0502020204030204" pitchFamily="34" charset="0"/>
              </a:rPr>
              <a:t>Value</a:t>
            </a:r>
          </a:p>
          <a:p>
            <a:r>
              <a:rPr lang="en-US" sz="2800" baseline="0" dirty="0" smtClean="0">
                <a:solidFill>
                  <a:srgbClr val="FF0000"/>
                </a:solidFill>
                <a:latin typeface="Calibri" panose="020F0502020204030204" pitchFamily="34" charset="0"/>
              </a:rPr>
              <a:t>creation</a:t>
            </a:r>
            <a:endParaRPr lang="en-AU" sz="2800" baseline="0" dirty="0">
              <a:solidFill>
                <a:srgbClr val="FF0000"/>
              </a:solidFill>
              <a:latin typeface="Calibri" panose="020F0502020204030204" pitchFamily="34" charset="0"/>
            </a:endParaRPr>
          </a:p>
        </p:txBody>
      </p:sp>
      <p:sp>
        <p:nvSpPr>
          <p:cNvPr id="7" name="TextBox 6"/>
          <p:cNvSpPr txBox="1"/>
          <p:nvPr/>
        </p:nvSpPr>
        <p:spPr>
          <a:xfrm flipH="1">
            <a:off x="323528" y="6262658"/>
            <a:ext cx="8264791" cy="400110"/>
          </a:xfrm>
          <a:prstGeom prst="rect">
            <a:avLst/>
          </a:prstGeom>
          <a:noFill/>
        </p:spPr>
        <p:txBody>
          <a:bodyPr wrap="square" rtlCol="0">
            <a:spAutoFit/>
          </a:bodyPr>
          <a:lstStyle/>
          <a:p>
            <a:r>
              <a:rPr lang="en-US" sz="2000" baseline="0" dirty="0" smtClean="0">
                <a:latin typeface="Calibri" panose="020F0502020204030204" pitchFamily="34" charset="0"/>
              </a:rPr>
              <a:t>Trevelyan, James P. (2014) The Making of an Expert Engineer, Taylor &amp; Francis</a:t>
            </a:r>
            <a:r>
              <a:rPr lang="en-US" sz="2000" baseline="0" dirty="0" smtClean="0"/>
              <a:t> </a:t>
            </a:r>
            <a:endParaRPr lang="en-AU" sz="2000" baseline="0" dirty="0"/>
          </a:p>
        </p:txBody>
      </p:sp>
    </p:spTree>
    <p:extLst>
      <p:ext uri="{BB962C8B-B14F-4D97-AF65-F5344CB8AC3E}">
        <p14:creationId xmlns:p14="http://schemas.microsoft.com/office/powerpoint/2010/main" val="12571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Paris – Tunis differences?</a:t>
            </a:r>
            <a:endParaRPr lang="en-AU" dirty="0"/>
          </a:p>
        </p:txBody>
      </p:sp>
      <p:sp>
        <p:nvSpPr>
          <p:cNvPr id="3" name="Content Placeholder 2"/>
          <p:cNvSpPr>
            <a:spLocks noGrp="1"/>
          </p:cNvSpPr>
          <p:nvPr>
            <p:ph idx="1"/>
          </p:nvPr>
        </p:nvSpPr>
        <p:spPr>
          <a:xfrm>
            <a:off x="611560" y="1705244"/>
            <a:ext cx="8229600" cy="4525963"/>
          </a:xfrm>
        </p:spPr>
        <p:txBody>
          <a:bodyPr/>
          <a:lstStyle/>
          <a:p>
            <a:r>
              <a:rPr lang="en-AU" dirty="0"/>
              <a:t>Engineering science and empirical knowledge</a:t>
            </a:r>
          </a:p>
          <a:p>
            <a:pPr lvl="1"/>
            <a:r>
              <a:rPr lang="en-AU" dirty="0"/>
              <a:t>Developed, carried in minds of engineers</a:t>
            </a:r>
          </a:p>
          <a:p>
            <a:endParaRPr lang="en-AU" dirty="0"/>
          </a:p>
          <a:p>
            <a:endParaRPr lang="en-AU" dirty="0"/>
          </a:p>
          <a:p>
            <a:r>
              <a:rPr lang="en-AU" dirty="0"/>
              <a:t>Technical collaboration in an enterprise:</a:t>
            </a:r>
          </a:p>
          <a:p>
            <a:pPr lvl="1"/>
            <a:r>
              <a:rPr lang="en-AU" dirty="0"/>
              <a:t>Align human actions with original technical intentions</a:t>
            </a:r>
          </a:p>
          <a:p>
            <a:pPr lvl="1"/>
            <a:r>
              <a:rPr lang="en-AU" dirty="0"/>
              <a:t>Sufficient alignment to achieve predicted results</a:t>
            </a:r>
          </a:p>
          <a:p>
            <a:pPr lvl="1"/>
            <a:endParaRPr lang="en-AU" dirty="0"/>
          </a:p>
          <a:p>
            <a:endParaRPr lang="en-GB" dirty="0">
              <a:sym typeface="Symbol" panose="05050102010706020507" pitchFamily="18" charset="2"/>
            </a:endParaRPr>
          </a:p>
        </p:txBody>
      </p:sp>
      <p:sp>
        <p:nvSpPr>
          <p:cNvPr id="5" name="TextBox 4"/>
          <p:cNvSpPr txBox="1"/>
          <p:nvPr/>
        </p:nvSpPr>
        <p:spPr>
          <a:xfrm rot="19994118">
            <a:off x="6336195" y="2387473"/>
            <a:ext cx="1656184" cy="864097"/>
          </a:xfrm>
          <a:prstGeom prst="rect">
            <a:avLst/>
          </a:prstGeom>
          <a:solidFill>
            <a:srgbClr val="C6D9F1">
              <a:alpha val="50196"/>
            </a:srgbClr>
          </a:solidFill>
        </p:spPr>
        <p:txBody>
          <a:bodyPr wrap="square" rtlCol="0">
            <a:spAutoFit/>
          </a:bodyPr>
          <a:lstStyle/>
          <a:p>
            <a:r>
              <a:rPr lang="en-AU" sz="4800" b="1" dirty="0" smtClean="0">
                <a:ln w="6600">
                  <a:solidFill>
                    <a:schemeClr val="accent2"/>
                  </a:solidFill>
                  <a:prstDash val="solid"/>
                </a:ln>
                <a:solidFill>
                  <a:srgbClr val="FFFFFF"/>
                </a:solidFill>
                <a:effectLst>
                  <a:outerShdw dist="38100" dir="2700000" algn="tl" rotWithShape="0">
                    <a:schemeClr val="accent2"/>
                  </a:outerShdw>
                </a:effectLst>
              </a:rPr>
              <a:t>Same</a:t>
            </a:r>
            <a:endParaRPr lang="en-A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7" name="TextBox 6"/>
          <p:cNvSpPr txBox="1"/>
          <p:nvPr/>
        </p:nvSpPr>
        <p:spPr>
          <a:xfrm rot="19937470">
            <a:off x="6204313" y="5109840"/>
            <a:ext cx="2592288" cy="830997"/>
          </a:xfrm>
          <a:prstGeom prst="rect">
            <a:avLst/>
          </a:prstGeom>
          <a:solidFill>
            <a:srgbClr val="C6D9F1">
              <a:alpha val="50196"/>
            </a:srgbClr>
          </a:solidFill>
        </p:spPr>
        <p:txBody>
          <a:bodyPr wrap="square" rtlCol="0">
            <a:spAutoFit/>
          </a:bodyPr>
          <a:lstStyle/>
          <a:p>
            <a:r>
              <a:rPr lang="en-AU" sz="4800" b="1" dirty="0" smtClean="0">
                <a:ln w="6600">
                  <a:solidFill>
                    <a:schemeClr val="accent2"/>
                  </a:solidFill>
                  <a:prstDash val="solid"/>
                </a:ln>
                <a:solidFill>
                  <a:srgbClr val="FFFFFF"/>
                </a:solidFill>
                <a:effectLst>
                  <a:outerShdw dist="38100" dir="2700000" algn="tl" rotWithShape="0">
                    <a:schemeClr val="accent2"/>
                  </a:outerShdw>
                </a:effectLst>
              </a:rPr>
              <a:t>Different</a:t>
            </a:r>
            <a:endParaRPr lang="en-AU" sz="48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90199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mtClean="0"/>
              <a:t>Outline</a:t>
            </a:r>
            <a:endParaRPr lang="en-AU" dirty="0"/>
          </a:p>
        </p:txBody>
      </p:sp>
      <p:sp>
        <p:nvSpPr>
          <p:cNvPr id="8" name="Content Placeholder 2"/>
          <p:cNvSpPr txBox="1">
            <a:spLocks/>
          </p:cNvSpPr>
          <p:nvPr/>
        </p:nvSpPr>
        <p:spPr>
          <a:xfrm>
            <a:off x="468313" y="2599508"/>
            <a:ext cx="7499350" cy="342187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AU" dirty="0" smtClean="0">
                <a:solidFill>
                  <a:schemeClr val="accent5">
                    <a:lumMod val="60000"/>
                    <a:lumOff val="40000"/>
                  </a:schemeClr>
                </a:solidFill>
              </a:rPr>
              <a:t>My journeys</a:t>
            </a:r>
          </a:p>
          <a:p>
            <a:r>
              <a:rPr lang="en-AU" dirty="0" smtClean="0">
                <a:solidFill>
                  <a:schemeClr val="accent5">
                    <a:lumMod val="60000"/>
                    <a:lumOff val="40000"/>
                  </a:schemeClr>
                </a:solidFill>
              </a:rPr>
              <a:t>Paris – Tunis differences</a:t>
            </a:r>
          </a:p>
          <a:p>
            <a:r>
              <a:rPr lang="en-AU" dirty="0" smtClean="0"/>
              <a:t>Economics</a:t>
            </a:r>
          </a:p>
          <a:p>
            <a:r>
              <a:rPr lang="en-AU" dirty="0" smtClean="0">
                <a:solidFill>
                  <a:schemeClr val="bg1">
                    <a:lumMod val="50000"/>
                  </a:schemeClr>
                </a:solidFill>
              </a:rPr>
              <a:t>Value and value creation</a:t>
            </a:r>
          </a:p>
          <a:p>
            <a:r>
              <a:rPr lang="en-AU" dirty="0" smtClean="0">
                <a:solidFill>
                  <a:schemeClr val="bg1">
                    <a:lumMod val="50000"/>
                  </a:schemeClr>
                </a:solidFill>
              </a:rPr>
              <a:t>Engineering value creation</a:t>
            </a:r>
          </a:p>
          <a:p>
            <a:r>
              <a:rPr lang="en-AU" dirty="0" smtClean="0">
                <a:solidFill>
                  <a:schemeClr val="bg1">
                    <a:lumMod val="50000"/>
                  </a:schemeClr>
                </a:solidFill>
              </a:rPr>
              <a:t>Why is this important?</a:t>
            </a:r>
          </a:p>
          <a:p>
            <a:endParaRPr lang="en-AU" dirty="0"/>
          </a:p>
        </p:txBody>
      </p:sp>
    </p:spTree>
    <p:extLst>
      <p:ext uri="{BB962C8B-B14F-4D97-AF65-F5344CB8AC3E}">
        <p14:creationId xmlns:p14="http://schemas.microsoft.com/office/powerpoint/2010/main" val="34577393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sp>
        <p:nvSpPr>
          <p:cNvPr id="4" name="Rectangle 3"/>
          <p:cNvSpPr/>
          <p:nvPr/>
        </p:nvSpPr>
        <p:spPr bwMode="auto">
          <a:xfrm>
            <a:off x="0" y="0"/>
            <a:ext cx="9144000" cy="68580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5" name="TextBox 4"/>
          <p:cNvSpPr txBox="1"/>
          <p:nvPr/>
        </p:nvSpPr>
        <p:spPr>
          <a:xfrm>
            <a:off x="251520" y="1681691"/>
            <a:ext cx="8640960" cy="1938992"/>
          </a:xfrm>
          <a:prstGeom prst="rect">
            <a:avLst/>
          </a:prstGeom>
          <a:noFill/>
        </p:spPr>
        <p:txBody>
          <a:bodyPr wrap="square" rtlCol="0">
            <a:spAutoFit/>
          </a:bodyPr>
          <a:lstStyle/>
          <a:p>
            <a:pPr algn="ctr"/>
            <a:r>
              <a:rPr lang="en-AU" sz="6000" baseline="0" dirty="0" smtClean="0">
                <a:solidFill>
                  <a:schemeClr val="bg1"/>
                </a:solidFill>
              </a:rPr>
              <a:t>Ideas from Labour Market</a:t>
            </a:r>
            <a:r>
              <a:rPr lang="en-AU" sz="6000" dirty="0" smtClean="0">
                <a:solidFill>
                  <a:schemeClr val="bg1"/>
                </a:solidFill>
              </a:rPr>
              <a:t> </a:t>
            </a:r>
            <a:r>
              <a:rPr lang="en-AU" sz="6000" baseline="0" dirty="0" smtClean="0">
                <a:solidFill>
                  <a:schemeClr val="bg1"/>
                </a:solidFill>
              </a:rPr>
              <a:t>Economics</a:t>
            </a:r>
            <a:endParaRPr lang="en-AU" baseline="0" dirty="0">
              <a:solidFill>
                <a:schemeClr val="bg1"/>
              </a:solidFill>
            </a:endParaRPr>
          </a:p>
        </p:txBody>
      </p:sp>
    </p:spTree>
    <p:extLst>
      <p:ext uri="{BB962C8B-B14F-4D97-AF65-F5344CB8AC3E}">
        <p14:creationId xmlns:p14="http://schemas.microsoft.com/office/powerpoint/2010/main" val="255122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0" y="274638"/>
            <a:ext cx="9144000" cy="1143000"/>
          </a:xfrm>
        </p:spPr>
        <p:txBody>
          <a:bodyPr>
            <a:normAutofit/>
          </a:bodyPr>
          <a:lstStyle/>
          <a:p>
            <a:r>
              <a:rPr lang="en-AU" dirty="0" smtClean="0">
                <a:solidFill>
                  <a:schemeClr val="bg1"/>
                </a:solidFill>
              </a:rPr>
              <a:t>Value of Unpaid Labour, Value of Time</a:t>
            </a:r>
            <a:endParaRPr lang="en-AU" dirty="0">
              <a:solidFill>
                <a:schemeClr val="bg1"/>
              </a:solidFill>
            </a:endParaRPr>
          </a:p>
        </p:txBody>
      </p:sp>
      <p:sp>
        <p:nvSpPr>
          <p:cNvPr id="3" name="Content Placeholder 2"/>
          <p:cNvSpPr>
            <a:spLocks noGrp="1"/>
          </p:cNvSpPr>
          <p:nvPr>
            <p:ph idx="1"/>
          </p:nvPr>
        </p:nvSpPr>
        <p:spPr>
          <a:xfrm>
            <a:off x="457200" y="1844824"/>
            <a:ext cx="8229600" cy="4281339"/>
          </a:xfrm>
        </p:spPr>
        <p:txBody>
          <a:bodyPr>
            <a:normAutofit lnSpcReduction="10000"/>
          </a:bodyPr>
          <a:lstStyle/>
          <a:p>
            <a:pPr marL="0" indent="0">
              <a:buNone/>
            </a:pPr>
            <a:r>
              <a:rPr lang="en-GB" dirty="0" smtClean="0">
                <a:solidFill>
                  <a:schemeClr val="bg1"/>
                </a:solidFill>
                <a:sym typeface="Symbol" panose="05050102010706020507" pitchFamily="18" charset="2"/>
              </a:rPr>
              <a:t> 2/3 local female earning rate</a:t>
            </a:r>
          </a:p>
          <a:p>
            <a:endParaRPr lang="en-GB" dirty="0">
              <a:solidFill>
                <a:schemeClr val="bg1"/>
              </a:solidFill>
              <a:sym typeface="Symbol" panose="05050102010706020507" pitchFamily="18" charset="2"/>
            </a:endParaRPr>
          </a:p>
          <a:p>
            <a:r>
              <a:rPr lang="en-GB" dirty="0" smtClean="0">
                <a:solidFill>
                  <a:schemeClr val="bg1"/>
                </a:solidFill>
              </a:rPr>
              <a:t>Carrying water</a:t>
            </a:r>
          </a:p>
          <a:p>
            <a:pPr marL="457200" lvl="1" indent="0">
              <a:buNone/>
            </a:pPr>
            <a:r>
              <a:rPr lang="en-GB" dirty="0" smtClean="0">
                <a:solidFill>
                  <a:schemeClr val="bg1"/>
                </a:solidFill>
              </a:rPr>
              <a:t>~ 10 litres per person per day</a:t>
            </a:r>
          </a:p>
          <a:p>
            <a:pPr marL="400050" lvl="1" indent="0">
              <a:buNone/>
            </a:pPr>
            <a:r>
              <a:rPr lang="en-GB" dirty="0" smtClean="0">
                <a:solidFill>
                  <a:schemeClr val="bg1"/>
                </a:solidFill>
              </a:rPr>
              <a:t>~ 15 litres per trip</a:t>
            </a:r>
          </a:p>
          <a:p>
            <a:pPr marL="400050" lvl="1" indent="0">
              <a:buNone/>
            </a:pPr>
            <a:r>
              <a:rPr lang="en-GB" dirty="0" smtClean="0">
                <a:solidFill>
                  <a:schemeClr val="bg1"/>
                </a:solidFill>
              </a:rPr>
              <a:t>1 hour round trip time</a:t>
            </a:r>
          </a:p>
          <a:p>
            <a:pPr marL="400050" lvl="1" indent="0">
              <a:buNone/>
            </a:pPr>
            <a:r>
              <a:rPr lang="en-GB" dirty="0" smtClean="0">
                <a:solidFill>
                  <a:schemeClr val="bg1"/>
                </a:solidFill>
              </a:rPr>
              <a:t>Boiling time, fuel use</a:t>
            </a:r>
          </a:p>
          <a:p>
            <a:pPr marL="400050" lvl="1" indent="0">
              <a:buNone/>
            </a:pPr>
            <a:r>
              <a:rPr lang="en-GB" dirty="0" smtClean="0">
                <a:solidFill>
                  <a:schemeClr val="bg1"/>
                </a:solidFill>
              </a:rPr>
              <a:t>Storage cost (space)</a:t>
            </a:r>
            <a:endParaRPr lang="en-AU" dirty="0">
              <a:solidFill>
                <a:schemeClr val="bg1"/>
              </a:solidFill>
            </a:endParaRPr>
          </a:p>
        </p:txBody>
      </p:sp>
    </p:spTree>
    <p:extLst>
      <p:ext uri="{BB962C8B-B14F-4D97-AF65-F5344CB8AC3E}">
        <p14:creationId xmlns:p14="http://schemas.microsoft.com/office/powerpoint/2010/main" val="33287568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0" y="274638"/>
            <a:ext cx="9144000" cy="1143000"/>
          </a:xfrm>
        </p:spPr>
        <p:txBody>
          <a:bodyPr>
            <a:normAutofit fontScale="90000"/>
          </a:bodyPr>
          <a:lstStyle/>
          <a:p>
            <a:r>
              <a:rPr lang="en-GB" dirty="0">
                <a:solidFill>
                  <a:schemeClr val="bg1"/>
                </a:solidFill>
              </a:rPr>
              <a:t>Marginal revenue productivity theory of wages</a:t>
            </a:r>
          </a:p>
        </p:txBody>
      </p:sp>
      <p:sp>
        <p:nvSpPr>
          <p:cNvPr id="3" name="Content Placeholder 2"/>
          <p:cNvSpPr>
            <a:spLocks noGrp="1"/>
          </p:cNvSpPr>
          <p:nvPr>
            <p:ph idx="1"/>
          </p:nvPr>
        </p:nvSpPr>
        <p:spPr>
          <a:xfrm>
            <a:off x="457200" y="2492896"/>
            <a:ext cx="8229600" cy="3633267"/>
          </a:xfrm>
        </p:spPr>
        <p:txBody>
          <a:bodyPr/>
          <a:lstStyle/>
          <a:p>
            <a:pPr marL="0" indent="0">
              <a:buNone/>
            </a:pPr>
            <a:r>
              <a:rPr lang="en-GB" dirty="0" smtClean="0">
                <a:solidFill>
                  <a:schemeClr val="bg1"/>
                </a:solidFill>
              </a:rPr>
              <a:t>Wages </a:t>
            </a:r>
            <a:r>
              <a:rPr lang="en-GB" dirty="0" smtClean="0">
                <a:solidFill>
                  <a:schemeClr val="bg1"/>
                </a:solidFill>
                <a:sym typeface="Symbol" panose="05050102010706020507" pitchFamily="18" charset="2"/>
              </a:rPr>
              <a:t> Marginal Productio</a:t>
            </a:r>
            <a:r>
              <a:rPr lang="en-GB" dirty="0">
                <a:solidFill>
                  <a:schemeClr val="bg1"/>
                </a:solidFill>
                <a:sym typeface="Symbol" panose="05050102010706020507" pitchFamily="18" charset="2"/>
              </a:rPr>
              <a:t>n</a:t>
            </a:r>
            <a:r>
              <a:rPr lang="en-GB" dirty="0" smtClean="0">
                <a:solidFill>
                  <a:schemeClr val="bg1"/>
                </a:solidFill>
                <a:sym typeface="Symbol" panose="05050102010706020507" pitchFamily="18" charset="2"/>
              </a:rPr>
              <a:t> (value added)</a:t>
            </a:r>
          </a:p>
          <a:p>
            <a:pPr lvl="1"/>
            <a:r>
              <a:rPr lang="en-GB" dirty="0" smtClean="0">
                <a:solidFill>
                  <a:schemeClr val="bg1"/>
                </a:solidFill>
                <a:sym typeface="Symbol" panose="05050102010706020507" pitchFamily="18" charset="2"/>
              </a:rPr>
              <a:t>Labour market constraints?</a:t>
            </a:r>
          </a:p>
          <a:p>
            <a:pPr lvl="1"/>
            <a:r>
              <a:rPr lang="en-GB" dirty="0" smtClean="0">
                <a:solidFill>
                  <a:schemeClr val="bg1"/>
                </a:solidFill>
                <a:sym typeface="Symbol" panose="05050102010706020507" pitchFamily="18" charset="2"/>
              </a:rPr>
              <a:t>Regulation?</a:t>
            </a:r>
          </a:p>
          <a:p>
            <a:pPr lvl="1"/>
            <a:r>
              <a:rPr lang="en-GB" dirty="0" smtClean="0">
                <a:solidFill>
                  <a:schemeClr val="bg1"/>
                </a:solidFill>
                <a:sym typeface="Symbol" panose="05050102010706020507" pitchFamily="18" charset="2"/>
              </a:rPr>
              <a:t>Unions?</a:t>
            </a:r>
          </a:p>
          <a:p>
            <a:pPr lvl="1"/>
            <a:r>
              <a:rPr lang="en-GB" dirty="0" smtClean="0">
                <a:solidFill>
                  <a:schemeClr val="bg1"/>
                </a:solidFill>
                <a:sym typeface="Symbol" panose="05050102010706020507" pitchFamily="18" charset="2"/>
              </a:rPr>
              <a:t>Power of capital?</a:t>
            </a:r>
            <a:endParaRPr lang="en-AU" dirty="0">
              <a:solidFill>
                <a:schemeClr val="bg1"/>
              </a:solidFill>
            </a:endParaRPr>
          </a:p>
        </p:txBody>
      </p:sp>
    </p:spTree>
    <p:extLst>
      <p:ext uri="{BB962C8B-B14F-4D97-AF65-F5344CB8AC3E}">
        <p14:creationId xmlns:p14="http://schemas.microsoft.com/office/powerpoint/2010/main" val="6096505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Low Pay for Engineers</a:t>
            </a:r>
            <a:endParaRPr lang="en-AU" dirty="0"/>
          </a:p>
        </p:txBody>
      </p:sp>
      <p:sp>
        <p:nvSpPr>
          <p:cNvPr id="3" name="Content Placeholder 2"/>
          <p:cNvSpPr>
            <a:spLocks noGrp="1"/>
          </p:cNvSpPr>
          <p:nvPr>
            <p:ph idx="1"/>
          </p:nvPr>
        </p:nvSpPr>
        <p:spPr/>
        <p:txBody>
          <a:bodyPr/>
          <a:lstStyle/>
          <a:p>
            <a:r>
              <a:rPr lang="en-GB" dirty="0" smtClean="0">
                <a:sym typeface="Symbol" panose="05050102010706020507" pitchFamily="18" charset="2"/>
              </a:rPr>
              <a:t>Labour market constraints?</a:t>
            </a:r>
          </a:p>
          <a:p>
            <a:r>
              <a:rPr lang="en-GB" dirty="0" smtClean="0">
                <a:sym typeface="Symbol" panose="05050102010706020507" pitchFamily="18" charset="2"/>
              </a:rPr>
              <a:t>Regulation?</a:t>
            </a:r>
          </a:p>
          <a:p>
            <a:r>
              <a:rPr lang="en-GB" dirty="0" smtClean="0">
                <a:sym typeface="Symbol" panose="05050102010706020507" pitchFamily="18" charset="2"/>
              </a:rPr>
              <a:t>Unions?</a:t>
            </a:r>
          </a:p>
          <a:p>
            <a:r>
              <a:rPr lang="en-GB" dirty="0" smtClean="0">
                <a:sym typeface="Symbol" panose="05050102010706020507" pitchFamily="18" charset="2"/>
              </a:rPr>
              <a:t>Power of capital?</a:t>
            </a:r>
          </a:p>
          <a:p>
            <a:endParaRPr lang="en-GB" dirty="0">
              <a:sym typeface="Symbol" panose="05050102010706020507" pitchFamily="18" charset="2"/>
            </a:endParaRPr>
          </a:p>
          <a:p>
            <a:r>
              <a:rPr lang="en-GB" dirty="0" smtClean="0">
                <a:sym typeface="Symbol" panose="05050102010706020507" pitchFamily="18" charset="2"/>
              </a:rPr>
              <a:t>Low pay  low value addition</a:t>
            </a:r>
            <a:endParaRPr lang="en-AU" dirty="0"/>
          </a:p>
        </p:txBody>
      </p:sp>
    </p:spTree>
    <p:extLst>
      <p:ext uri="{BB962C8B-B14F-4D97-AF65-F5344CB8AC3E}">
        <p14:creationId xmlns:p14="http://schemas.microsoft.com/office/powerpoint/2010/main" val="1894663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solidFill>
                  <a:schemeClr val="bg1"/>
                </a:solidFill>
              </a:rPr>
              <a:t>Economic Development</a:t>
            </a:r>
            <a:endParaRPr lang="en-AU" dirty="0">
              <a:solidFill>
                <a:schemeClr val="bg1"/>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AU" dirty="0" smtClean="0">
                <a:solidFill>
                  <a:schemeClr val="bg1"/>
                </a:solidFill>
              </a:rPr>
              <a:t>Schumpeter (1934): “Circular Flow”</a:t>
            </a:r>
          </a:p>
          <a:p>
            <a:r>
              <a:rPr lang="en-AU" dirty="0" smtClean="0">
                <a:solidFill>
                  <a:schemeClr val="bg1"/>
                </a:solidFill>
              </a:rPr>
              <a:t>Step changes in economic equilibrium</a:t>
            </a:r>
          </a:p>
          <a:p>
            <a:r>
              <a:rPr lang="en-AU" dirty="0" smtClean="0">
                <a:solidFill>
                  <a:schemeClr val="bg1"/>
                </a:solidFill>
              </a:rPr>
              <a:t>New ‘good’ </a:t>
            </a:r>
            <a:br>
              <a:rPr lang="en-AU" dirty="0" smtClean="0">
                <a:solidFill>
                  <a:schemeClr val="bg1"/>
                </a:solidFill>
              </a:rPr>
            </a:br>
            <a:r>
              <a:rPr lang="en-AU" dirty="0" smtClean="0">
                <a:solidFill>
                  <a:schemeClr val="bg1"/>
                </a:solidFill>
              </a:rPr>
              <a:t>(or attribute of existing good)</a:t>
            </a:r>
          </a:p>
          <a:p>
            <a:r>
              <a:rPr lang="en-AU" dirty="0" smtClean="0">
                <a:solidFill>
                  <a:schemeClr val="bg1"/>
                </a:solidFill>
              </a:rPr>
              <a:t>New production method</a:t>
            </a:r>
          </a:p>
          <a:p>
            <a:r>
              <a:rPr lang="en-AU" dirty="0" smtClean="0">
                <a:solidFill>
                  <a:schemeClr val="bg1"/>
                </a:solidFill>
              </a:rPr>
              <a:t>New market</a:t>
            </a:r>
          </a:p>
          <a:p>
            <a:r>
              <a:rPr lang="en-AU" dirty="0" smtClean="0">
                <a:solidFill>
                  <a:schemeClr val="bg1"/>
                </a:solidFill>
              </a:rPr>
              <a:t>New source of components or materials</a:t>
            </a:r>
          </a:p>
          <a:p>
            <a:r>
              <a:rPr lang="en-AU" dirty="0" smtClean="0">
                <a:solidFill>
                  <a:schemeClr val="bg1"/>
                </a:solidFill>
              </a:rPr>
              <a:t>Reorganisation of an industry</a:t>
            </a:r>
          </a:p>
          <a:p>
            <a:pPr marL="0" indent="0">
              <a:buNone/>
            </a:pPr>
            <a:r>
              <a:rPr lang="en-AU" dirty="0" smtClean="0">
                <a:solidFill>
                  <a:schemeClr val="bg1"/>
                </a:solidFill>
              </a:rPr>
              <a:t>Credit is needed (finance, slack capacity)</a:t>
            </a:r>
          </a:p>
          <a:p>
            <a:endParaRPr lang="en-AU" dirty="0">
              <a:solidFill>
                <a:schemeClr val="bg1"/>
              </a:solidFill>
            </a:endParaRPr>
          </a:p>
        </p:txBody>
      </p:sp>
      <p:sp>
        <p:nvSpPr>
          <p:cNvPr id="5" name="TextBox 4"/>
          <p:cNvSpPr txBox="1"/>
          <p:nvPr/>
        </p:nvSpPr>
        <p:spPr>
          <a:xfrm>
            <a:off x="611560" y="6093296"/>
            <a:ext cx="7776864" cy="923330"/>
          </a:xfrm>
          <a:prstGeom prst="rect">
            <a:avLst/>
          </a:prstGeom>
          <a:noFill/>
        </p:spPr>
        <p:txBody>
          <a:bodyPr wrap="square" rtlCol="0">
            <a:spAutoFit/>
          </a:bodyPr>
          <a:lstStyle/>
          <a:p>
            <a:r>
              <a:rPr lang="en-AU" dirty="0">
                <a:solidFill>
                  <a:schemeClr val="bg1"/>
                </a:solidFill>
              </a:rPr>
              <a:t>Schumpeter, J. (1934). </a:t>
            </a:r>
            <a:r>
              <a:rPr lang="en-AU" i="1" dirty="0">
                <a:solidFill>
                  <a:schemeClr val="bg1"/>
                </a:solidFill>
              </a:rPr>
              <a:t>The Theory of Economic Development. Cambridge, </a:t>
            </a:r>
            <a:r>
              <a:rPr lang="en-AU" i="1" dirty="0" err="1">
                <a:solidFill>
                  <a:schemeClr val="bg1"/>
                </a:solidFill>
              </a:rPr>
              <a:t>Massachussetts</a:t>
            </a:r>
            <a:r>
              <a:rPr lang="en-AU" i="1" dirty="0">
                <a:solidFill>
                  <a:schemeClr val="bg1"/>
                </a:solidFill>
              </a:rPr>
              <a:t>, USA: Harvard University Press.</a:t>
            </a:r>
          </a:p>
          <a:p>
            <a:endParaRPr lang="en-AU" dirty="0"/>
          </a:p>
        </p:txBody>
      </p:sp>
    </p:spTree>
    <p:extLst>
      <p:ext uri="{BB962C8B-B14F-4D97-AF65-F5344CB8AC3E}">
        <p14:creationId xmlns:p14="http://schemas.microsoft.com/office/powerpoint/2010/main" val="87388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solidFill>
                  <a:schemeClr val="bg1"/>
                </a:solidFill>
              </a:rPr>
              <a:t>The Entrepreneur</a:t>
            </a:r>
            <a:endParaRPr lang="en-AU" dirty="0">
              <a:solidFill>
                <a:schemeClr val="bg1"/>
              </a:solidFill>
            </a:endParaRPr>
          </a:p>
        </p:txBody>
      </p:sp>
      <p:sp>
        <p:nvSpPr>
          <p:cNvPr id="3" name="Content Placeholder 2"/>
          <p:cNvSpPr>
            <a:spLocks noGrp="1"/>
          </p:cNvSpPr>
          <p:nvPr>
            <p:ph idx="1"/>
          </p:nvPr>
        </p:nvSpPr>
        <p:spPr/>
        <p:txBody>
          <a:bodyPr>
            <a:normAutofit/>
          </a:bodyPr>
          <a:lstStyle/>
          <a:p>
            <a:pPr marL="0" indent="0">
              <a:buNone/>
            </a:pPr>
            <a:r>
              <a:rPr lang="en-AU" dirty="0" smtClean="0">
                <a:solidFill>
                  <a:schemeClr val="bg1"/>
                </a:solidFill>
              </a:rPr>
              <a:t>Schumpeter (1934)</a:t>
            </a:r>
          </a:p>
          <a:p>
            <a:r>
              <a:rPr lang="en-AU" dirty="0" smtClean="0">
                <a:solidFill>
                  <a:schemeClr val="bg1"/>
                </a:solidFill>
              </a:rPr>
              <a:t>Has to be a leader</a:t>
            </a:r>
          </a:p>
          <a:p>
            <a:r>
              <a:rPr lang="en-AU" dirty="0" smtClean="0">
                <a:solidFill>
                  <a:schemeClr val="bg1"/>
                </a:solidFill>
              </a:rPr>
              <a:t>Referent authority (Raven 1992)</a:t>
            </a:r>
          </a:p>
          <a:p>
            <a:r>
              <a:rPr lang="en-AU" dirty="0" smtClean="0">
                <a:solidFill>
                  <a:schemeClr val="bg1"/>
                </a:solidFill>
              </a:rPr>
              <a:t>Vision, imagining a different future</a:t>
            </a:r>
          </a:p>
          <a:p>
            <a:r>
              <a:rPr lang="en-AU" dirty="0" smtClean="0">
                <a:solidFill>
                  <a:schemeClr val="bg1"/>
                </a:solidFill>
              </a:rPr>
              <a:t>Mobilises people (and their resources, credit)</a:t>
            </a:r>
          </a:p>
        </p:txBody>
      </p:sp>
      <p:sp>
        <p:nvSpPr>
          <p:cNvPr id="5" name="TextBox 4"/>
          <p:cNvSpPr txBox="1"/>
          <p:nvPr/>
        </p:nvSpPr>
        <p:spPr>
          <a:xfrm>
            <a:off x="627708" y="5589240"/>
            <a:ext cx="7776864" cy="1477328"/>
          </a:xfrm>
          <a:prstGeom prst="rect">
            <a:avLst/>
          </a:prstGeom>
          <a:noFill/>
        </p:spPr>
        <p:txBody>
          <a:bodyPr wrap="square" rtlCol="0">
            <a:spAutoFit/>
          </a:bodyPr>
          <a:lstStyle/>
          <a:p>
            <a:r>
              <a:rPr lang="en-AU" dirty="0">
                <a:solidFill>
                  <a:schemeClr val="bg1"/>
                </a:solidFill>
              </a:rPr>
              <a:t>Schumpeter, J. (1934). </a:t>
            </a:r>
            <a:r>
              <a:rPr lang="en-AU" i="1" dirty="0">
                <a:solidFill>
                  <a:schemeClr val="bg1"/>
                </a:solidFill>
              </a:rPr>
              <a:t>The Theory of Economic Development. Cambridge, </a:t>
            </a:r>
            <a:r>
              <a:rPr lang="en-AU" i="1" dirty="0" err="1">
                <a:solidFill>
                  <a:schemeClr val="bg1"/>
                </a:solidFill>
              </a:rPr>
              <a:t>Massachussetts</a:t>
            </a:r>
            <a:r>
              <a:rPr lang="en-AU" i="1" dirty="0">
                <a:solidFill>
                  <a:schemeClr val="bg1"/>
                </a:solidFill>
              </a:rPr>
              <a:t>, USA: Harvard University Press</a:t>
            </a:r>
            <a:r>
              <a:rPr lang="en-AU" i="1" dirty="0" smtClean="0">
                <a:solidFill>
                  <a:schemeClr val="bg1"/>
                </a:solidFill>
              </a:rPr>
              <a:t>.</a:t>
            </a:r>
          </a:p>
          <a:p>
            <a:r>
              <a:rPr lang="en-AU" dirty="0">
                <a:solidFill>
                  <a:schemeClr val="bg1"/>
                </a:solidFill>
              </a:rPr>
              <a:t>Raven, B. H. (1992). A Power/Interaction Model of Social Influence: French and Raven Thirty Years Later. </a:t>
            </a:r>
            <a:r>
              <a:rPr lang="en-AU" i="1" dirty="0">
                <a:solidFill>
                  <a:schemeClr val="bg1"/>
                </a:solidFill>
              </a:rPr>
              <a:t>Journal of Social </a:t>
            </a:r>
            <a:r>
              <a:rPr lang="en-AU" i="1" dirty="0" err="1">
                <a:solidFill>
                  <a:schemeClr val="bg1"/>
                </a:solidFill>
              </a:rPr>
              <a:t>Behavior</a:t>
            </a:r>
            <a:r>
              <a:rPr lang="en-AU" i="1" dirty="0">
                <a:solidFill>
                  <a:schemeClr val="bg1"/>
                </a:solidFill>
              </a:rPr>
              <a:t> and Personality, 7(2), 217-244. </a:t>
            </a:r>
          </a:p>
          <a:p>
            <a:endParaRPr lang="en-AU" dirty="0"/>
          </a:p>
        </p:txBody>
      </p:sp>
    </p:spTree>
    <p:extLst>
      <p:ext uri="{BB962C8B-B14F-4D97-AF65-F5344CB8AC3E}">
        <p14:creationId xmlns:p14="http://schemas.microsoft.com/office/powerpoint/2010/main" val="413017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mtClean="0"/>
              <a:t>Outline</a:t>
            </a:r>
            <a:endParaRPr lang="en-AU" dirty="0"/>
          </a:p>
        </p:txBody>
      </p:sp>
      <p:sp>
        <p:nvSpPr>
          <p:cNvPr id="8" name="Content Placeholder 2"/>
          <p:cNvSpPr txBox="1">
            <a:spLocks/>
          </p:cNvSpPr>
          <p:nvPr/>
        </p:nvSpPr>
        <p:spPr>
          <a:xfrm>
            <a:off x="468313" y="2599508"/>
            <a:ext cx="7499350" cy="342187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AU" dirty="0" smtClean="0">
                <a:solidFill>
                  <a:schemeClr val="accent5">
                    <a:lumMod val="60000"/>
                    <a:lumOff val="40000"/>
                  </a:schemeClr>
                </a:solidFill>
              </a:rPr>
              <a:t>My journeys</a:t>
            </a:r>
          </a:p>
          <a:p>
            <a:r>
              <a:rPr lang="en-AU" dirty="0" smtClean="0">
                <a:solidFill>
                  <a:schemeClr val="accent5">
                    <a:lumMod val="60000"/>
                    <a:lumOff val="40000"/>
                  </a:schemeClr>
                </a:solidFill>
              </a:rPr>
              <a:t>Theoretical foundation for engineering</a:t>
            </a:r>
          </a:p>
          <a:p>
            <a:r>
              <a:rPr lang="en-AU" dirty="0" smtClean="0">
                <a:solidFill>
                  <a:schemeClr val="accent5">
                    <a:lumMod val="60000"/>
                    <a:lumOff val="40000"/>
                  </a:schemeClr>
                </a:solidFill>
              </a:rPr>
              <a:t>Entrepreneurs, economic development</a:t>
            </a:r>
          </a:p>
          <a:p>
            <a:r>
              <a:rPr lang="en-AU" dirty="0" smtClean="0"/>
              <a:t>Value and value creation</a:t>
            </a:r>
          </a:p>
          <a:p>
            <a:r>
              <a:rPr lang="en-AU" dirty="0" smtClean="0">
                <a:solidFill>
                  <a:schemeClr val="bg1">
                    <a:lumMod val="50000"/>
                  </a:schemeClr>
                </a:solidFill>
              </a:rPr>
              <a:t>Engineering value creation</a:t>
            </a:r>
          </a:p>
          <a:p>
            <a:r>
              <a:rPr lang="en-AU" dirty="0" smtClean="0">
                <a:solidFill>
                  <a:schemeClr val="bg1">
                    <a:lumMod val="50000"/>
                  </a:schemeClr>
                </a:solidFill>
              </a:rPr>
              <a:t>Why is this important?</a:t>
            </a:r>
          </a:p>
          <a:p>
            <a:endParaRPr lang="en-AU" dirty="0"/>
          </a:p>
        </p:txBody>
      </p:sp>
    </p:spTree>
    <p:extLst>
      <p:ext uri="{BB962C8B-B14F-4D97-AF65-F5344CB8AC3E}">
        <p14:creationId xmlns:p14="http://schemas.microsoft.com/office/powerpoint/2010/main" val="34577393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p:cNvSpPr>
            <a:spLocks noGrp="1"/>
          </p:cNvSpPr>
          <p:nvPr>
            <p:ph type="title"/>
          </p:nvPr>
        </p:nvSpPr>
        <p:spPr/>
        <p:txBody>
          <a:bodyPr/>
          <a:lstStyle/>
          <a:p>
            <a:r>
              <a:rPr lang="en-AU" dirty="0" smtClean="0">
                <a:solidFill>
                  <a:schemeClr val="bg1"/>
                </a:solidFill>
              </a:rPr>
              <a:t>Value?</a:t>
            </a:r>
            <a:endParaRPr lang="en-AU" dirty="0">
              <a:solidFill>
                <a:schemeClr val="bg1"/>
              </a:solidFill>
            </a:endParaRPr>
          </a:p>
        </p:txBody>
      </p:sp>
      <p:sp>
        <p:nvSpPr>
          <p:cNvPr id="8" name="Content Placeholder 7"/>
          <p:cNvSpPr>
            <a:spLocks noGrp="1"/>
          </p:cNvSpPr>
          <p:nvPr>
            <p:ph idx="1"/>
          </p:nvPr>
        </p:nvSpPr>
        <p:spPr>
          <a:xfrm>
            <a:off x="457200" y="1412776"/>
            <a:ext cx="8229600" cy="4525963"/>
          </a:xfrm>
        </p:spPr>
        <p:txBody>
          <a:bodyPr>
            <a:normAutofit lnSpcReduction="10000"/>
          </a:bodyPr>
          <a:lstStyle/>
          <a:p>
            <a:r>
              <a:rPr lang="en-AU" sz="2800" dirty="0" smtClean="0">
                <a:solidFill>
                  <a:schemeClr val="bg1"/>
                </a:solidFill>
              </a:rPr>
              <a:t>X=2.7266754?</a:t>
            </a:r>
          </a:p>
          <a:p>
            <a:r>
              <a:rPr lang="en-AU" sz="2800" dirty="0" smtClean="0">
                <a:solidFill>
                  <a:schemeClr val="bg1"/>
                </a:solidFill>
              </a:rPr>
              <a:t>$, € or TND?</a:t>
            </a:r>
          </a:p>
          <a:p>
            <a:r>
              <a:rPr lang="en-AU" sz="2800" dirty="0" smtClean="0">
                <a:solidFill>
                  <a:schemeClr val="bg1"/>
                </a:solidFill>
              </a:rPr>
              <a:t>Exchange-value</a:t>
            </a:r>
          </a:p>
          <a:p>
            <a:r>
              <a:rPr lang="en-AU" sz="2800" dirty="0" smtClean="0">
                <a:solidFill>
                  <a:schemeClr val="bg1"/>
                </a:solidFill>
              </a:rPr>
              <a:t>Artefact acquisition, or entitlement to service</a:t>
            </a:r>
          </a:p>
          <a:p>
            <a:r>
              <a:rPr lang="en-AU" sz="2800" dirty="0" smtClean="0">
                <a:solidFill>
                  <a:schemeClr val="bg1"/>
                </a:solidFill>
              </a:rPr>
              <a:t>Use-value (actual, or anticipation of)</a:t>
            </a:r>
          </a:p>
          <a:p>
            <a:r>
              <a:rPr lang="en-AU" sz="2800" dirty="0" smtClean="0">
                <a:solidFill>
                  <a:schemeClr val="bg1"/>
                </a:solidFill>
              </a:rPr>
              <a:t>Subjective experience, perception</a:t>
            </a:r>
          </a:p>
          <a:p>
            <a:r>
              <a:rPr lang="en-AU" sz="2800" dirty="0" smtClean="0">
                <a:solidFill>
                  <a:schemeClr val="bg1"/>
                </a:solidFill>
              </a:rPr>
              <a:t>Unique to each person</a:t>
            </a:r>
          </a:p>
          <a:p>
            <a:r>
              <a:rPr lang="en-AU" sz="2800" dirty="0" smtClean="0">
                <a:solidFill>
                  <a:schemeClr val="bg1"/>
                </a:solidFill>
              </a:rPr>
              <a:t>Depends on circumstances, time</a:t>
            </a:r>
          </a:p>
          <a:p>
            <a:r>
              <a:rPr lang="en-AU" sz="2800" dirty="0" smtClean="0">
                <a:solidFill>
                  <a:schemeClr val="bg1"/>
                </a:solidFill>
              </a:rPr>
              <a:t>Co-created by provider and user</a:t>
            </a:r>
            <a:endParaRPr lang="en-AU" sz="2800" dirty="0">
              <a:solidFill>
                <a:schemeClr val="bg1"/>
              </a:solidFill>
            </a:endParaRPr>
          </a:p>
        </p:txBody>
      </p:sp>
      <p:sp>
        <p:nvSpPr>
          <p:cNvPr id="9" name="TextBox 8"/>
          <p:cNvSpPr txBox="1"/>
          <p:nvPr/>
        </p:nvSpPr>
        <p:spPr>
          <a:xfrm>
            <a:off x="467544" y="5661248"/>
            <a:ext cx="7920880" cy="1477328"/>
          </a:xfrm>
          <a:prstGeom prst="rect">
            <a:avLst/>
          </a:prstGeom>
          <a:noFill/>
        </p:spPr>
        <p:txBody>
          <a:bodyPr wrap="square" rtlCol="0">
            <a:spAutoFit/>
          </a:bodyPr>
          <a:lstStyle/>
          <a:p>
            <a:r>
              <a:rPr lang="en-AU" dirty="0">
                <a:solidFill>
                  <a:schemeClr val="bg1"/>
                </a:solidFill>
              </a:rPr>
              <a:t>Ng, I. C. L., Parry, G., Smith, L. A., &amp; </a:t>
            </a:r>
            <a:r>
              <a:rPr lang="en-AU" dirty="0" err="1">
                <a:solidFill>
                  <a:schemeClr val="bg1"/>
                </a:solidFill>
              </a:rPr>
              <a:t>Maull</a:t>
            </a:r>
            <a:r>
              <a:rPr lang="en-AU" dirty="0">
                <a:solidFill>
                  <a:schemeClr val="bg1"/>
                </a:solidFill>
              </a:rPr>
              <a:t>, R. S. (2010). Value co-creation in Complex Engineering Service Systems: Conceptual Foundations </a:t>
            </a:r>
            <a:r>
              <a:rPr lang="en-AU" i="1" dirty="0">
                <a:solidFill>
                  <a:schemeClr val="bg1"/>
                </a:solidFill>
              </a:rPr>
              <a:t>Forum Markets and Marketing: Extending the Service Dominant Logic (pp. 19): University of Exeter Business School Discussion Papers in Management 10/04.</a:t>
            </a:r>
          </a:p>
          <a:p>
            <a:endParaRPr lang="en-AU" dirty="0">
              <a:solidFill>
                <a:schemeClr val="bg1"/>
              </a:solidFill>
            </a:endParaRPr>
          </a:p>
        </p:txBody>
      </p:sp>
      <p:pic>
        <p:nvPicPr>
          <p:cNvPr id="3" name="Picture 2" descr="Image result for tunisia currenc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630677">
            <a:off x="5417816" y="744786"/>
            <a:ext cx="3332720" cy="165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89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Value?</a:t>
            </a:r>
            <a:endParaRPr lang="en-AU" dirty="0"/>
          </a:p>
        </p:txBody>
      </p:sp>
      <p:pic>
        <p:nvPicPr>
          <p:cNvPr id="1026" name="Picture 2" descr="http://gadgetadda.com/wp-content/uploads/2014/10/smartpho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1556792"/>
            <a:ext cx="9191625" cy="37623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15616" y="6093296"/>
            <a:ext cx="6624736" cy="369332"/>
          </a:xfrm>
          <a:prstGeom prst="rect">
            <a:avLst/>
          </a:prstGeom>
          <a:noFill/>
        </p:spPr>
        <p:txBody>
          <a:bodyPr wrap="square" rtlCol="0">
            <a:spAutoFit/>
          </a:bodyPr>
          <a:lstStyle/>
          <a:p>
            <a:r>
              <a:rPr lang="en-AU" dirty="0" smtClean="0"/>
              <a:t>gadgetadda.com, March 2016 </a:t>
            </a:r>
            <a:endParaRPr lang="en-AU" dirty="0"/>
          </a:p>
        </p:txBody>
      </p:sp>
    </p:spTree>
    <p:extLst>
      <p:ext uri="{BB962C8B-B14F-4D97-AF65-F5344CB8AC3E}">
        <p14:creationId xmlns:p14="http://schemas.microsoft.com/office/powerpoint/2010/main" val="16286116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firm (or enterprise)</a:t>
            </a:r>
            <a:endParaRPr lang="en-AU"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0703" y="1600200"/>
            <a:ext cx="8122594" cy="4525963"/>
          </a:xfrm>
        </p:spPr>
      </p:pic>
      <p:sp>
        <p:nvSpPr>
          <p:cNvPr id="6" name="TextBox 5"/>
          <p:cNvSpPr txBox="1"/>
          <p:nvPr/>
        </p:nvSpPr>
        <p:spPr>
          <a:xfrm>
            <a:off x="1115616" y="6237312"/>
            <a:ext cx="6408712" cy="646331"/>
          </a:xfrm>
          <a:prstGeom prst="rect">
            <a:avLst/>
          </a:prstGeom>
          <a:noFill/>
        </p:spPr>
        <p:txBody>
          <a:bodyPr wrap="square" rtlCol="0">
            <a:spAutoFit/>
          </a:bodyPr>
          <a:lstStyle/>
          <a:p>
            <a:r>
              <a:rPr lang="en-AU" dirty="0" smtClean="0"/>
              <a:t>Ch5, The Making of an Expert Engineer</a:t>
            </a:r>
            <a:endParaRPr lang="en-AU" i="1" dirty="0"/>
          </a:p>
          <a:p>
            <a:endParaRPr lang="en-AU" dirty="0"/>
          </a:p>
        </p:txBody>
      </p:sp>
    </p:spTree>
    <p:extLst>
      <p:ext uri="{BB962C8B-B14F-4D97-AF65-F5344CB8AC3E}">
        <p14:creationId xmlns:p14="http://schemas.microsoft.com/office/powerpoint/2010/main" val="11053478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Value System (Porter)</a:t>
            </a:r>
            <a:endParaRPr lang="en-AU"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31640" y="1412776"/>
            <a:ext cx="6545107" cy="4525963"/>
          </a:xfrm>
        </p:spPr>
      </p:pic>
      <p:sp>
        <p:nvSpPr>
          <p:cNvPr id="5" name="TextBox 4"/>
          <p:cNvSpPr txBox="1"/>
          <p:nvPr/>
        </p:nvSpPr>
        <p:spPr>
          <a:xfrm>
            <a:off x="107504" y="5901079"/>
            <a:ext cx="8712968" cy="1200329"/>
          </a:xfrm>
          <a:prstGeom prst="rect">
            <a:avLst/>
          </a:prstGeom>
          <a:noFill/>
        </p:spPr>
        <p:txBody>
          <a:bodyPr wrap="square" rtlCol="0">
            <a:spAutoFit/>
          </a:bodyPr>
          <a:lstStyle/>
          <a:p>
            <a:r>
              <a:rPr lang="en-AU" dirty="0" smtClean="0"/>
              <a:t>Ch5, The Making of an Expert Engineer</a:t>
            </a:r>
          </a:p>
          <a:p>
            <a:r>
              <a:rPr lang="en-AU" dirty="0" smtClean="0"/>
              <a:t>Porter</a:t>
            </a:r>
            <a:r>
              <a:rPr lang="en-AU" dirty="0"/>
              <a:t>, M. E. (1985). </a:t>
            </a:r>
            <a:r>
              <a:rPr lang="en-AU" i="1" dirty="0"/>
              <a:t>Competitive advantage: creating and sustaining superior performance. New York: Free Press.</a:t>
            </a:r>
          </a:p>
          <a:p>
            <a:endParaRPr lang="en-AU" dirty="0"/>
          </a:p>
        </p:txBody>
      </p:sp>
    </p:spTree>
    <p:extLst>
      <p:ext uri="{BB962C8B-B14F-4D97-AF65-F5344CB8AC3E}">
        <p14:creationId xmlns:p14="http://schemas.microsoft.com/office/powerpoint/2010/main" val="38274900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solidFill>
                  <a:schemeClr val="bg1"/>
                </a:solidFill>
              </a:rPr>
              <a:t>Porter’s Value System</a:t>
            </a:r>
            <a:endParaRPr lang="en-AU" dirty="0">
              <a:solidFill>
                <a:schemeClr val="bg1"/>
              </a:solidFill>
            </a:endParaRPr>
          </a:p>
        </p:txBody>
      </p:sp>
      <p:sp>
        <p:nvSpPr>
          <p:cNvPr id="3" name="Content Placeholder 2"/>
          <p:cNvSpPr>
            <a:spLocks noGrp="1"/>
          </p:cNvSpPr>
          <p:nvPr>
            <p:ph idx="1"/>
          </p:nvPr>
        </p:nvSpPr>
        <p:spPr/>
        <p:txBody>
          <a:bodyPr/>
          <a:lstStyle/>
          <a:p>
            <a:r>
              <a:rPr lang="en-AU" dirty="0" smtClean="0">
                <a:solidFill>
                  <a:schemeClr val="bg1"/>
                </a:solidFill>
              </a:rPr>
              <a:t>Each firm (or enterprise) operates with a “value system”</a:t>
            </a:r>
          </a:p>
          <a:p>
            <a:r>
              <a:rPr lang="en-AU" dirty="0" smtClean="0">
                <a:solidFill>
                  <a:schemeClr val="bg1"/>
                </a:solidFill>
              </a:rPr>
              <a:t>The firm has multiple suppliers</a:t>
            </a:r>
          </a:p>
          <a:p>
            <a:r>
              <a:rPr lang="en-AU" dirty="0" smtClean="0">
                <a:solidFill>
                  <a:schemeClr val="bg1"/>
                </a:solidFill>
              </a:rPr>
              <a:t>Products pass through “channels” to ultimate buyers</a:t>
            </a:r>
          </a:p>
          <a:p>
            <a:r>
              <a:rPr lang="en-AU" dirty="0" smtClean="0">
                <a:solidFill>
                  <a:schemeClr val="bg1"/>
                </a:solidFill>
              </a:rPr>
              <a:t>Products provide “channel value”</a:t>
            </a:r>
          </a:p>
          <a:p>
            <a:r>
              <a:rPr lang="en-AU" dirty="0" smtClean="0">
                <a:solidFill>
                  <a:schemeClr val="bg1"/>
                </a:solidFill>
              </a:rPr>
              <a:t>Products contribute to buyer’s value chain</a:t>
            </a:r>
          </a:p>
        </p:txBody>
      </p:sp>
      <p:sp>
        <p:nvSpPr>
          <p:cNvPr id="5" name="TextBox 4"/>
          <p:cNvSpPr txBox="1"/>
          <p:nvPr/>
        </p:nvSpPr>
        <p:spPr>
          <a:xfrm>
            <a:off x="1115616" y="6237312"/>
            <a:ext cx="6408712" cy="923330"/>
          </a:xfrm>
          <a:prstGeom prst="rect">
            <a:avLst/>
          </a:prstGeom>
          <a:noFill/>
        </p:spPr>
        <p:txBody>
          <a:bodyPr wrap="square" rtlCol="0">
            <a:spAutoFit/>
          </a:bodyPr>
          <a:lstStyle/>
          <a:p>
            <a:r>
              <a:rPr lang="en-AU" dirty="0">
                <a:solidFill>
                  <a:schemeClr val="bg1"/>
                </a:solidFill>
              </a:rPr>
              <a:t>Porter, M. E. (1985). </a:t>
            </a:r>
            <a:r>
              <a:rPr lang="en-AU" i="1" dirty="0">
                <a:solidFill>
                  <a:schemeClr val="bg1"/>
                </a:solidFill>
              </a:rPr>
              <a:t>Competitive advantage: creating and sustaining superior performance. New York: Free Press.</a:t>
            </a:r>
          </a:p>
          <a:p>
            <a:endParaRPr lang="en-AU" dirty="0"/>
          </a:p>
        </p:txBody>
      </p:sp>
    </p:spTree>
    <p:extLst>
      <p:ext uri="{BB962C8B-B14F-4D97-AF65-F5344CB8AC3E}">
        <p14:creationId xmlns:p14="http://schemas.microsoft.com/office/powerpoint/2010/main" val="18103626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solidFill>
                  <a:schemeClr val="bg1"/>
                </a:solidFill>
              </a:rPr>
              <a:t>Porter’s Value System</a:t>
            </a:r>
            <a:endParaRPr lang="en-AU" dirty="0">
              <a:solidFill>
                <a:schemeClr val="bg1"/>
              </a:solidFill>
            </a:endParaRPr>
          </a:p>
        </p:txBody>
      </p:sp>
      <p:sp>
        <p:nvSpPr>
          <p:cNvPr id="3" name="Content Placeholder 2"/>
          <p:cNvSpPr>
            <a:spLocks noGrp="1"/>
          </p:cNvSpPr>
          <p:nvPr>
            <p:ph idx="1"/>
          </p:nvPr>
        </p:nvSpPr>
        <p:spPr/>
        <p:txBody>
          <a:bodyPr/>
          <a:lstStyle/>
          <a:p>
            <a:r>
              <a:rPr lang="en-AU" dirty="0" smtClean="0">
                <a:solidFill>
                  <a:schemeClr val="bg1"/>
                </a:solidFill>
              </a:rPr>
              <a:t>Each firm (or enterprise) operates with a “value system”</a:t>
            </a:r>
          </a:p>
          <a:p>
            <a:r>
              <a:rPr lang="en-AU" dirty="0" smtClean="0">
                <a:solidFill>
                  <a:schemeClr val="bg1"/>
                </a:solidFill>
              </a:rPr>
              <a:t>Product exchange-value &gt; sum of input exchange-values (profit)</a:t>
            </a:r>
          </a:p>
          <a:p>
            <a:r>
              <a:rPr lang="en-AU" dirty="0" smtClean="0">
                <a:solidFill>
                  <a:schemeClr val="bg1"/>
                </a:solidFill>
              </a:rPr>
              <a:t>Firms </a:t>
            </a:r>
            <a:r>
              <a:rPr lang="en-AU" i="1" u="sng" dirty="0" smtClean="0">
                <a:solidFill>
                  <a:schemeClr val="bg1"/>
                </a:solidFill>
              </a:rPr>
              <a:t>differentiate</a:t>
            </a:r>
            <a:r>
              <a:rPr lang="en-AU" dirty="0" smtClean="0">
                <a:solidFill>
                  <a:schemeClr val="bg1"/>
                </a:solidFill>
              </a:rPr>
              <a:t> their products to</a:t>
            </a:r>
          </a:p>
          <a:p>
            <a:pPr lvl="1"/>
            <a:r>
              <a:rPr lang="en-AU" dirty="0" smtClean="0">
                <a:solidFill>
                  <a:schemeClr val="bg1"/>
                </a:solidFill>
              </a:rPr>
              <a:t>Reduce firm’s input costs</a:t>
            </a:r>
          </a:p>
          <a:p>
            <a:pPr lvl="1"/>
            <a:r>
              <a:rPr lang="en-AU" dirty="0" smtClean="0">
                <a:solidFill>
                  <a:schemeClr val="bg1"/>
                </a:solidFill>
              </a:rPr>
              <a:t>Increase buyer value</a:t>
            </a:r>
          </a:p>
          <a:p>
            <a:pPr lvl="1"/>
            <a:r>
              <a:rPr lang="en-AU" dirty="0" smtClean="0">
                <a:solidFill>
                  <a:schemeClr val="bg1"/>
                </a:solidFill>
              </a:rPr>
              <a:t>Increase product exchange-value (margin)</a:t>
            </a:r>
          </a:p>
        </p:txBody>
      </p:sp>
    </p:spTree>
    <p:extLst>
      <p:ext uri="{BB962C8B-B14F-4D97-AF65-F5344CB8AC3E}">
        <p14:creationId xmlns:p14="http://schemas.microsoft.com/office/powerpoint/2010/main" val="41017263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How do engineers contribute value?</a:t>
            </a:r>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60" y="472440"/>
            <a:ext cx="9144000" cy="6461760"/>
          </a:xfrm>
          <a:prstGeom prst="rect">
            <a:avLst/>
          </a:prstGeom>
        </p:spPr>
      </p:pic>
      <p:sp>
        <p:nvSpPr>
          <p:cNvPr id="5" name="Rectangle 4"/>
          <p:cNvSpPr/>
          <p:nvPr/>
        </p:nvSpPr>
        <p:spPr>
          <a:xfrm>
            <a:off x="1259632" y="2708920"/>
            <a:ext cx="5904656" cy="432048"/>
          </a:xfrm>
          <a:prstGeom prst="rect">
            <a:avLst/>
          </a:prstGeom>
          <a:solidFill>
            <a:srgbClr val="77E20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1259632" y="3703320"/>
            <a:ext cx="1224136" cy="2245960"/>
          </a:xfrm>
          <a:prstGeom prst="rect">
            <a:avLst/>
          </a:prstGeom>
          <a:solidFill>
            <a:srgbClr val="77E20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2503488" y="3729464"/>
            <a:ext cx="1224136" cy="2219816"/>
          </a:xfrm>
          <a:prstGeom prst="rect">
            <a:avLst/>
          </a:prstGeom>
          <a:solidFill>
            <a:srgbClr val="77E20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a:off x="3727624" y="3729464"/>
            <a:ext cx="1224136" cy="2219816"/>
          </a:xfrm>
          <a:prstGeom prst="rect">
            <a:avLst/>
          </a:prstGeom>
          <a:solidFill>
            <a:srgbClr val="77E20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Freeform 11"/>
          <p:cNvSpPr/>
          <p:nvPr/>
        </p:nvSpPr>
        <p:spPr>
          <a:xfrm>
            <a:off x="6248400" y="3695700"/>
            <a:ext cx="1397000" cy="2235200"/>
          </a:xfrm>
          <a:custGeom>
            <a:avLst/>
            <a:gdLst>
              <a:gd name="connsiteX0" fmla="*/ 0 w 1397000"/>
              <a:gd name="connsiteY0" fmla="*/ 12700 h 2235200"/>
              <a:gd name="connsiteX1" fmla="*/ 1397000 w 1397000"/>
              <a:gd name="connsiteY1" fmla="*/ 0 h 2235200"/>
              <a:gd name="connsiteX2" fmla="*/ 647700 w 1397000"/>
              <a:gd name="connsiteY2" fmla="*/ 2235200 h 2235200"/>
              <a:gd name="connsiteX3" fmla="*/ 0 w 1397000"/>
              <a:gd name="connsiteY3" fmla="*/ 2235200 h 2235200"/>
              <a:gd name="connsiteX4" fmla="*/ 0 w 1397000"/>
              <a:gd name="connsiteY4" fmla="*/ 12700 h 223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0" h="2235200">
                <a:moveTo>
                  <a:pt x="0" y="12700"/>
                </a:moveTo>
                <a:lnTo>
                  <a:pt x="1397000" y="0"/>
                </a:lnTo>
                <a:lnTo>
                  <a:pt x="647700" y="2235200"/>
                </a:lnTo>
                <a:lnTo>
                  <a:pt x="0" y="2235200"/>
                </a:lnTo>
                <a:cubicBezTo>
                  <a:pt x="4233" y="1494367"/>
                  <a:pt x="8467" y="753533"/>
                  <a:pt x="0" y="12700"/>
                </a:cubicBezTo>
                <a:close/>
              </a:path>
            </a:pathLst>
          </a:custGeom>
          <a:solidFill>
            <a:srgbClr val="77E20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89709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mtClean="0"/>
              <a:t>Outline</a:t>
            </a:r>
            <a:endParaRPr lang="en-AU" dirty="0"/>
          </a:p>
        </p:txBody>
      </p:sp>
      <p:sp>
        <p:nvSpPr>
          <p:cNvPr id="8" name="Content Placeholder 2"/>
          <p:cNvSpPr txBox="1">
            <a:spLocks/>
          </p:cNvSpPr>
          <p:nvPr/>
        </p:nvSpPr>
        <p:spPr>
          <a:xfrm>
            <a:off x="468313" y="2599508"/>
            <a:ext cx="7499350" cy="342187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AU" dirty="0" smtClean="0">
                <a:solidFill>
                  <a:schemeClr val="accent5">
                    <a:lumMod val="60000"/>
                    <a:lumOff val="40000"/>
                  </a:schemeClr>
                </a:solidFill>
              </a:rPr>
              <a:t>My journeys</a:t>
            </a:r>
          </a:p>
          <a:p>
            <a:r>
              <a:rPr lang="en-AU" dirty="0" smtClean="0">
                <a:solidFill>
                  <a:schemeClr val="accent5">
                    <a:lumMod val="60000"/>
                    <a:lumOff val="40000"/>
                  </a:schemeClr>
                </a:solidFill>
              </a:rPr>
              <a:t>Theoretical foundation for engineering</a:t>
            </a:r>
          </a:p>
          <a:p>
            <a:r>
              <a:rPr lang="en-AU" dirty="0" smtClean="0">
                <a:solidFill>
                  <a:schemeClr val="accent5">
                    <a:lumMod val="60000"/>
                    <a:lumOff val="40000"/>
                  </a:schemeClr>
                </a:solidFill>
              </a:rPr>
              <a:t>Entrepreneurs, economic development</a:t>
            </a:r>
          </a:p>
          <a:p>
            <a:r>
              <a:rPr lang="en-AU" dirty="0" smtClean="0">
                <a:solidFill>
                  <a:schemeClr val="accent5">
                    <a:lumMod val="60000"/>
                    <a:lumOff val="40000"/>
                  </a:schemeClr>
                </a:solidFill>
              </a:rPr>
              <a:t>Value and value creation</a:t>
            </a:r>
          </a:p>
          <a:p>
            <a:r>
              <a:rPr lang="en-AU" dirty="0" smtClean="0"/>
              <a:t>Engineering value creation</a:t>
            </a:r>
          </a:p>
          <a:p>
            <a:r>
              <a:rPr lang="en-AU" dirty="0" smtClean="0">
                <a:solidFill>
                  <a:schemeClr val="bg1">
                    <a:lumMod val="65000"/>
                  </a:schemeClr>
                </a:solidFill>
              </a:rPr>
              <a:t>Why is this important?</a:t>
            </a:r>
          </a:p>
          <a:p>
            <a:endParaRPr lang="en-AU" dirty="0"/>
          </a:p>
        </p:txBody>
      </p:sp>
    </p:spTree>
    <p:extLst>
      <p:ext uri="{BB962C8B-B14F-4D97-AF65-F5344CB8AC3E}">
        <p14:creationId xmlns:p14="http://schemas.microsoft.com/office/powerpoint/2010/main" val="34577393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solidFill>
                  <a:schemeClr val="bg1"/>
                </a:solidFill>
              </a:rPr>
              <a:t>Engineering Value Creation (1)</a:t>
            </a:r>
            <a:endParaRPr lang="en-AU" dirty="0">
              <a:solidFill>
                <a:schemeClr val="bg1"/>
              </a:solidFill>
            </a:endParaRPr>
          </a:p>
        </p:txBody>
      </p:sp>
      <p:sp>
        <p:nvSpPr>
          <p:cNvPr id="3" name="Content Placeholder 2"/>
          <p:cNvSpPr>
            <a:spLocks noGrp="1"/>
          </p:cNvSpPr>
          <p:nvPr>
            <p:ph idx="1"/>
          </p:nvPr>
        </p:nvSpPr>
        <p:spPr/>
        <p:txBody>
          <a:bodyPr>
            <a:normAutofit fontScale="92500" lnSpcReduction="10000"/>
          </a:bodyPr>
          <a:lstStyle/>
          <a:p>
            <a:r>
              <a:rPr lang="en-AU" dirty="0" smtClean="0">
                <a:solidFill>
                  <a:schemeClr val="bg1"/>
                </a:solidFill>
              </a:rPr>
              <a:t>Reduce human effort (labour)</a:t>
            </a:r>
          </a:p>
          <a:p>
            <a:r>
              <a:rPr lang="en-AU" dirty="0" smtClean="0">
                <a:solidFill>
                  <a:schemeClr val="bg1"/>
                </a:solidFill>
              </a:rPr>
              <a:t>Reduce material costs</a:t>
            </a:r>
          </a:p>
          <a:p>
            <a:r>
              <a:rPr lang="en-AU" dirty="0" smtClean="0">
                <a:solidFill>
                  <a:schemeClr val="bg1"/>
                </a:solidFill>
              </a:rPr>
              <a:t>Reduce energy consumption</a:t>
            </a:r>
          </a:p>
          <a:p>
            <a:r>
              <a:rPr lang="en-AU" dirty="0" smtClean="0">
                <a:solidFill>
                  <a:schemeClr val="bg1"/>
                </a:solidFill>
              </a:rPr>
              <a:t>Design for improved buyer and end-user experience</a:t>
            </a:r>
          </a:p>
          <a:p>
            <a:endParaRPr lang="en-AU" dirty="0" smtClean="0">
              <a:solidFill>
                <a:schemeClr val="bg1"/>
              </a:solidFill>
            </a:endParaRPr>
          </a:p>
          <a:p>
            <a:r>
              <a:rPr lang="en-AU" dirty="0" smtClean="0">
                <a:solidFill>
                  <a:schemeClr val="bg1"/>
                </a:solidFill>
              </a:rPr>
              <a:t>Research and technology development</a:t>
            </a:r>
          </a:p>
          <a:p>
            <a:endParaRPr lang="en-AU" dirty="0">
              <a:solidFill>
                <a:schemeClr val="bg1"/>
              </a:solidFill>
            </a:endParaRPr>
          </a:p>
          <a:p>
            <a:pPr marL="0" indent="0">
              <a:buNone/>
            </a:pPr>
            <a:r>
              <a:rPr lang="en-AU" dirty="0" smtClean="0">
                <a:solidFill>
                  <a:schemeClr val="bg1"/>
                </a:solidFill>
              </a:rPr>
              <a:t>                      “Efficiency Improvements”</a:t>
            </a:r>
          </a:p>
        </p:txBody>
      </p:sp>
    </p:spTree>
    <p:extLst>
      <p:ext uri="{BB962C8B-B14F-4D97-AF65-F5344CB8AC3E}">
        <p14:creationId xmlns:p14="http://schemas.microsoft.com/office/powerpoint/2010/main" val="190873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Innovation</a:t>
            </a:r>
            <a:endParaRPr lang="en-AU" dirty="0"/>
          </a:p>
        </p:txBody>
      </p:sp>
      <p:sp>
        <p:nvSpPr>
          <p:cNvPr id="3" name="Content Placeholder 2"/>
          <p:cNvSpPr>
            <a:spLocks noGrp="1"/>
          </p:cNvSpPr>
          <p:nvPr>
            <p:ph idx="1"/>
          </p:nvPr>
        </p:nvSpPr>
        <p:spPr>
          <a:xfrm>
            <a:off x="457200" y="1700808"/>
            <a:ext cx="8229600" cy="4093915"/>
          </a:xfrm>
        </p:spPr>
        <p:txBody>
          <a:bodyPr>
            <a:normAutofit/>
          </a:bodyPr>
          <a:lstStyle/>
          <a:p>
            <a:r>
              <a:rPr lang="en-AU" dirty="0" smtClean="0"/>
              <a:t>Implied link between engineering value creation and innovation (Schumpeter 1911:1934)</a:t>
            </a:r>
          </a:p>
          <a:p>
            <a:endParaRPr lang="en-AU" dirty="0"/>
          </a:p>
          <a:p>
            <a:r>
              <a:rPr lang="en-AU" dirty="0" smtClean="0"/>
              <a:t>What happens if there is no innovation?</a:t>
            </a:r>
          </a:p>
          <a:p>
            <a:endParaRPr lang="en-AU" dirty="0"/>
          </a:p>
          <a:p>
            <a:r>
              <a:rPr lang="en-AU" dirty="0" smtClean="0"/>
              <a:t>Little or no value created?</a:t>
            </a:r>
          </a:p>
        </p:txBody>
      </p:sp>
      <p:sp>
        <p:nvSpPr>
          <p:cNvPr id="4" name="TextBox 3"/>
          <p:cNvSpPr txBox="1"/>
          <p:nvPr/>
        </p:nvSpPr>
        <p:spPr>
          <a:xfrm>
            <a:off x="251520" y="5661248"/>
            <a:ext cx="8352928" cy="1077218"/>
          </a:xfrm>
          <a:prstGeom prst="rect">
            <a:avLst/>
          </a:prstGeom>
          <a:noFill/>
        </p:spPr>
        <p:txBody>
          <a:bodyPr wrap="square" rtlCol="0">
            <a:spAutoFit/>
          </a:bodyPr>
          <a:lstStyle/>
          <a:p>
            <a:r>
              <a:rPr lang="en-AU" dirty="0"/>
              <a:t>Schumpeter, J. (1911:1934). </a:t>
            </a:r>
            <a:r>
              <a:rPr lang="en-AU" i="1" dirty="0"/>
              <a:t>The Theory of Economic Development: An Inquiry into Profits, Capital, Credit, Interest, and the Business Cycle. Translated from the 1911 original German, </a:t>
            </a:r>
            <a:r>
              <a:rPr lang="en-AU" i="1" dirty="0" err="1"/>
              <a:t>Theorie</a:t>
            </a:r>
            <a:r>
              <a:rPr lang="en-AU" i="1" dirty="0"/>
              <a:t> der </a:t>
            </a:r>
            <a:r>
              <a:rPr lang="en-AU" i="1" dirty="0" err="1"/>
              <a:t>wirtschaftlichen</a:t>
            </a:r>
            <a:r>
              <a:rPr lang="en-AU" i="1" dirty="0"/>
              <a:t> </a:t>
            </a:r>
            <a:r>
              <a:rPr lang="en-AU" i="1" dirty="0" err="1"/>
              <a:t>Entwicklung</a:t>
            </a:r>
            <a:r>
              <a:rPr lang="en-AU" i="1" dirty="0"/>
              <a:t>. Cambridge, </a:t>
            </a:r>
            <a:r>
              <a:rPr lang="en-AU" i="1" dirty="0" err="1"/>
              <a:t>Massachussetts</a:t>
            </a:r>
            <a:r>
              <a:rPr lang="en-AU" i="1" dirty="0"/>
              <a:t>, USA: Harvard University Press</a:t>
            </a:r>
            <a:r>
              <a:rPr lang="en-AU" i="1" dirty="0" smtClean="0"/>
              <a:t>.</a:t>
            </a:r>
            <a:endParaRPr lang="en-AU" i="1" dirty="0"/>
          </a:p>
        </p:txBody>
      </p:sp>
    </p:spTree>
    <p:extLst>
      <p:ext uri="{BB962C8B-B14F-4D97-AF65-F5344CB8AC3E}">
        <p14:creationId xmlns:p14="http://schemas.microsoft.com/office/powerpoint/2010/main" val="111179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solidFill>
                  <a:schemeClr val="bg1"/>
                </a:solidFill>
              </a:rPr>
              <a:t>Co-Creating Shared Value</a:t>
            </a:r>
            <a:endParaRPr lang="en-AU" dirty="0">
              <a:solidFill>
                <a:schemeClr val="bg1"/>
              </a:solidFill>
            </a:endParaRPr>
          </a:p>
        </p:txBody>
      </p:sp>
      <p:sp>
        <p:nvSpPr>
          <p:cNvPr id="5" name="TextBox 4"/>
          <p:cNvSpPr txBox="1"/>
          <p:nvPr/>
        </p:nvSpPr>
        <p:spPr>
          <a:xfrm>
            <a:off x="1115616" y="5373216"/>
            <a:ext cx="6408712" cy="1200329"/>
          </a:xfrm>
          <a:prstGeom prst="rect">
            <a:avLst/>
          </a:prstGeom>
          <a:noFill/>
        </p:spPr>
        <p:txBody>
          <a:bodyPr wrap="square" rtlCol="0">
            <a:spAutoFit/>
          </a:bodyPr>
          <a:lstStyle/>
          <a:p>
            <a:r>
              <a:rPr lang="en-AU" dirty="0">
                <a:solidFill>
                  <a:schemeClr val="bg1"/>
                </a:solidFill>
              </a:rPr>
              <a:t>Porter, M. E., &amp; Kramer, M. R. (2011). Creating Shared Value. </a:t>
            </a:r>
            <a:r>
              <a:rPr lang="en-AU" i="1" dirty="0">
                <a:solidFill>
                  <a:schemeClr val="bg1"/>
                </a:solidFill>
              </a:rPr>
              <a:t>Harvard Business Review, 101, 15</a:t>
            </a:r>
            <a:r>
              <a:rPr lang="en-AU" i="1" dirty="0" smtClean="0">
                <a:solidFill>
                  <a:schemeClr val="bg1"/>
                </a:solidFill>
              </a:rPr>
              <a:t>.</a:t>
            </a:r>
          </a:p>
          <a:p>
            <a:endParaRPr lang="en-AU" i="1" dirty="0">
              <a:solidFill>
                <a:schemeClr val="bg1"/>
              </a:solidFill>
            </a:endParaRPr>
          </a:p>
          <a:p>
            <a:r>
              <a:rPr lang="en-AU" i="1" dirty="0" smtClean="0">
                <a:solidFill>
                  <a:schemeClr val="bg1"/>
                </a:solidFill>
              </a:rPr>
              <a:t>See also Ch12 in The Making of an Expert Engineer</a:t>
            </a:r>
            <a:endParaRPr lang="en-AU" i="1" dirty="0">
              <a:solidFill>
                <a:schemeClr val="bg1"/>
              </a:solidFill>
            </a:endParaRPr>
          </a:p>
        </p:txBody>
      </p:sp>
      <p:sp>
        <p:nvSpPr>
          <p:cNvPr id="7" name="TextBox 6"/>
          <p:cNvSpPr txBox="1"/>
          <p:nvPr/>
        </p:nvSpPr>
        <p:spPr>
          <a:xfrm>
            <a:off x="467544" y="2204864"/>
            <a:ext cx="8208912" cy="2862322"/>
          </a:xfrm>
          <a:prstGeom prst="rect">
            <a:avLst/>
          </a:prstGeom>
          <a:noFill/>
        </p:spPr>
        <p:txBody>
          <a:bodyPr wrap="square" rtlCol="0">
            <a:spAutoFit/>
          </a:bodyPr>
          <a:lstStyle/>
          <a:p>
            <a:r>
              <a:rPr lang="en-AU" sz="3600" dirty="0">
                <a:solidFill>
                  <a:schemeClr val="bg1"/>
                </a:solidFill>
              </a:rPr>
              <a:t>Shared value: policies and operating practices that enhance competitiveness of firm and, at the same time, advance social and economic conditions of the communities in which the firm operates.</a:t>
            </a:r>
          </a:p>
        </p:txBody>
      </p:sp>
    </p:spTree>
    <p:extLst>
      <p:ext uri="{BB962C8B-B14F-4D97-AF65-F5344CB8AC3E}">
        <p14:creationId xmlns:p14="http://schemas.microsoft.com/office/powerpoint/2010/main" val="11255413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solidFill>
                  <a:schemeClr val="bg1"/>
                </a:solidFill>
              </a:rPr>
              <a:t>Engineering Value Creation (2)</a:t>
            </a:r>
            <a:endParaRPr lang="en-AU" dirty="0">
              <a:solidFill>
                <a:schemeClr val="bg1"/>
              </a:solidFill>
            </a:endParaRPr>
          </a:p>
        </p:txBody>
      </p:sp>
      <p:sp>
        <p:nvSpPr>
          <p:cNvPr id="3" name="Content Placeholder 2"/>
          <p:cNvSpPr>
            <a:spLocks noGrp="1"/>
          </p:cNvSpPr>
          <p:nvPr>
            <p:ph idx="1"/>
          </p:nvPr>
        </p:nvSpPr>
        <p:spPr>
          <a:xfrm>
            <a:off x="457200" y="1268760"/>
            <a:ext cx="8229600" cy="4525963"/>
          </a:xfrm>
        </p:spPr>
        <p:txBody>
          <a:bodyPr>
            <a:normAutofit fontScale="92500"/>
          </a:bodyPr>
          <a:lstStyle/>
          <a:p>
            <a:r>
              <a:rPr lang="en-AU" dirty="0">
                <a:solidFill>
                  <a:schemeClr val="bg1"/>
                </a:solidFill>
              </a:rPr>
              <a:t>Reduce energy consumption</a:t>
            </a:r>
          </a:p>
          <a:p>
            <a:r>
              <a:rPr lang="en-AU" dirty="0" smtClean="0">
                <a:solidFill>
                  <a:schemeClr val="bg1"/>
                </a:solidFill>
              </a:rPr>
              <a:t>Improve employee safety, health, skills, education</a:t>
            </a:r>
          </a:p>
          <a:p>
            <a:r>
              <a:rPr lang="en-AU" dirty="0" smtClean="0">
                <a:solidFill>
                  <a:schemeClr val="bg1"/>
                </a:solidFill>
              </a:rPr>
              <a:t>Reduce material consumption, increase re-use and recycling</a:t>
            </a:r>
          </a:p>
          <a:p>
            <a:r>
              <a:rPr lang="en-AU" dirty="0" smtClean="0">
                <a:solidFill>
                  <a:schemeClr val="bg1"/>
                </a:solidFill>
              </a:rPr>
              <a:t>Reduce water consumption &amp; discharge</a:t>
            </a:r>
          </a:p>
          <a:p>
            <a:r>
              <a:rPr lang="en-AU" dirty="0" smtClean="0">
                <a:solidFill>
                  <a:schemeClr val="bg1"/>
                </a:solidFill>
              </a:rPr>
              <a:t>Reduce emissions, environmental impact</a:t>
            </a:r>
          </a:p>
          <a:p>
            <a:r>
              <a:rPr lang="en-AU" dirty="0" smtClean="0">
                <a:solidFill>
                  <a:schemeClr val="bg1"/>
                </a:solidFill>
              </a:rPr>
              <a:t>Build community respect, capacity</a:t>
            </a:r>
          </a:p>
          <a:p>
            <a:pPr marL="0" indent="0">
              <a:buNone/>
            </a:pPr>
            <a:r>
              <a:rPr lang="en-AU" dirty="0" smtClean="0">
                <a:solidFill>
                  <a:schemeClr val="bg1"/>
                </a:solidFill>
              </a:rPr>
              <a:t>       </a:t>
            </a:r>
            <a:r>
              <a:rPr lang="en-AU" i="1" dirty="0" smtClean="0">
                <a:solidFill>
                  <a:schemeClr val="bg1"/>
                </a:solidFill>
              </a:rPr>
              <a:t>“Sustainability”      “Ethics”     “Social Licence”</a:t>
            </a:r>
          </a:p>
        </p:txBody>
      </p:sp>
      <p:sp>
        <p:nvSpPr>
          <p:cNvPr id="5" name="TextBox 4"/>
          <p:cNvSpPr txBox="1"/>
          <p:nvPr/>
        </p:nvSpPr>
        <p:spPr>
          <a:xfrm>
            <a:off x="1043608" y="5661248"/>
            <a:ext cx="6408712" cy="923330"/>
          </a:xfrm>
          <a:prstGeom prst="rect">
            <a:avLst/>
          </a:prstGeom>
          <a:noFill/>
        </p:spPr>
        <p:txBody>
          <a:bodyPr wrap="square" rtlCol="0">
            <a:spAutoFit/>
          </a:bodyPr>
          <a:lstStyle/>
          <a:p>
            <a:r>
              <a:rPr lang="en-AU" dirty="0">
                <a:solidFill>
                  <a:schemeClr val="bg1"/>
                </a:solidFill>
              </a:rPr>
              <a:t>Porter, M. E., &amp; Kramer, M. R. (2011). Creating Shared Value. </a:t>
            </a:r>
            <a:r>
              <a:rPr lang="en-AU" i="1" dirty="0">
                <a:solidFill>
                  <a:schemeClr val="bg1"/>
                </a:solidFill>
              </a:rPr>
              <a:t>Harvard Business Review, </a:t>
            </a:r>
            <a:r>
              <a:rPr lang="en-AU" i="1" dirty="0" smtClean="0">
                <a:solidFill>
                  <a:schemeClr val="bg1"/>
                </a:solidFill>
              </a:rPr>
              <a:t>100, p62-77.</a:t>
            </a:r>
            <a:endParaRPr lang="en-AU" i="1" dirty="0">
              <a:solidFill>
                <a:schemeClr val="bg1"/>
              </a:solidFill>
            </a:endParaRPr>
          </a:p>
          <a:p>
            <a:r>
              <a:rPr lang="en-AU" i="1" dirty="0" smtClean="0">
                <a:solidFill>
                  <a:schemeClr val="bg1"/>
                </a:solidFill>
              </a:rPr>
              <a:t>See also Ch12 in The Making of an Expert Engineer</a:t>
            </a:r>
            <a:endParaRPr lang="en-AU" i="1" dirty="0">
              <a:solidFill>
                <a:schemeClr val="bg1"/>
              </a:solidFill>
            </a:endParaRPr>
          </a:p>
        </p:txBody>
      </p:sp>
    </p:spTree>
    <p:extLst>
      <p:ext uri="{BB962C8B-B14F-4D97-AF65-F5344CB8AC3E}">
        <p14:creationId xmlns:p14="http://schemas.microsoft.com/office/powerpoint/2010/main" val="144047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Difficult Example</a:t>
            </a:r>
            <a:endParaRPr lang="en-AU" dirty="0"/>
          </a:p>
        </p:txBody>
      </p:sp>
      <p:sp>
        <p:nvSpPr>
          <p:cNvPr id="3" name="Content Placeholder 2"/>
          <p:cNvSpPr>
            <a:spLocks noGrp="1"/>
          </p:cNvSpPr>
          <p:nvPr>
            <p:ph idx="1"/>
          </p:nvPr>
        </p:nvSpPr>
        <p:spPr>
          <a:xfrm>
            <a:off x="457200" y="1700808"/>
            <a:ext cx="8229600" cy="4093915"/>
          </a:xfrm>
        </p:spPr>
        <p:txBody>
          <a:bodyPr>
            <a:normAutofit lnSpcReduction="10000"/>
          </a:bodyPr>
          <a:lstStyle/>
          <a:p>
            <a:pPr marL="0" indent="0">
              <a:buNone/>
            </a:pPr>
            <a:r>
              <a:rPr lang="en-AU" dirty="0" smtClean="0"/>
              <a:t>Structural engineer who approves designs for floor slabs and structural beams in residential buildings</a:t>
            </a:r>
          </a:p>
          <a:p>
            <a:pPr marL="0" indent="0">
              <a:buNone/>
            </a:pPr>
            <a:endParaRPr lang="en-AU" dirty="0"/>
          </a:p>
          <a:p>
            <a:pPr>
              <a:buFontTx/>
              <a:buChar char="-"/>
            </a:pPr>
            <a:r>
              <a:rPr lang="en-AU" dirty="0" smtClean="0"/>
              <a:t>Does no design work</a:t>
            </a:r>
          </a:p>
          <a:p>
            <a:pPr>
              <a:buFontTx/>
              <a:buChar char="-"/>
            </a:pPr>
            <a:r>
              <a:rPr lang="en-AU" dirty="0" smtClean="0"/>
              <a:t>Checks designs created by other people</a:t>
            </a:r>
          </a:p>
          <a:p>
            <a:pPr>
              <a:buFontTx/>
              <a:buChar char="-"/>
            </a:pPr>
            <a:r>
              <a:rPr lang="en-AU" dirty="0" smtClean="0"/>
              <a:t>Increases cost, time</a:t>
            </a:r>
          </a:p>
          <a:p>
            <a:pPr>
              <a:buFontTx/>
              <a:buChar char="-"/>
            </a:pPr>
            <a:r>
              <a:rPr lang="en-AU" dirty="0" smtClean="0"/>
              <a:t>How does the engineer create value?</a:t>
            </a:r>
          </a:p>
        </p:txBody>
      </p:sp>
    </p:spTree>
    <p:extLst>
      <p:ext uri="{BB962C8B-B14F-4D97-AF65-F5344CB8AC3E}">
        <p14:creationId xmlns:p14="http://schemas.microsoft.com/office/powerpoint/2010/main" val="18588254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solidFill>
                  <a:schemeClr val="bg1"/>
                </a:solidFill>
              </a:rPr>
              <a:t>Engineering Value Creation (3)</a:t>
            </a:r>
            <a:endParaRPr lang="en-AU" dirty="0">
              <a:solidFill>
                <a:schemeClr val="bg1"/>
              </a:solidFill>
            </a:endParaRPr>
          </a:p>
        </p:txBody>
      </p:sp>
      <p:sp>
        <p:nvSpPr>
          <p:cNvPr id="3" name="Content Placeholder 2"/>
          <p:cNvSpPr>
            <a:spLocks noGrp="1"/>
          </p:cNvSpPr>
          <p:nvPr>
            <p:ph idx="1"/>
          </p:nvPr>
        </p:nvSpPr>
        <p:spPr>
          <a:xfrm>
            <a:off x="457200" y="1700808"/>
            <a:ext cx="8229600" cy="4093915"/>
          </a:xfrm>
        </p:spPr>
        <p:txBody>
          <a:bodyPr>
            <a:normAutofit/>
          </a:bodyPr>
          <a:lstStyle/>
          <a:p>
            <a:r>
              <a:rPr lang="en-AU" dirty="0" smtClean="0">
                <a:solidFill>
                  <a:schemeClr val="bg1"/>
                </a:solidFill>
              </a:rPr>
              <a:t>Providing commercial and technical predictions to build confidence for investment</a:t>
            </a:r>
          </a:p>
          <a:p>
            <a:endParaRPr lang="en-AU" dirty="0">
              <a:solidFill>
                <a:schemeClr val="bg1"/>
              </a:solidFill>
            </a:endParaRPr>
          </a:p>
          <a:p>
            <a:r>
              <a:rPr lang="en-AU" dirty="0" smtClean="0">
                <a:solidFill>
                  <a:schemeClr val="bg1"/>
                </a:solidFill>
              </a:rPr>
              <a:t>Accuracy commensurate with level of risk</a:t>
            </a:r>
          </a:p>
          <a:p>
            <a:r>
              <a:rPr lang="en-AU" dirty="0" smtClean="0">
                <a:solidFill>
                  <a:schemeClr val="bg1"/>
                </a:solidFill>
              </a:rPr>
              <a:t>Higher accuracy requires greater investment</a:t>
            </a:r>
          </a:p>
          <a:p>
            <a:r>
              <a:rPr lang="en-AU" dirty="0" smtClean="0">
                <a:solidFill>
                  <a:schemeClr val="bg1"/>
                </a:solidFill>
              </a:rPr>
              <a:t>+/- 20% often acceptable in early stages</a:t>
            </a:r>
          </a:p>
        </p:txBody>
      </p:sp>
    </p:spTree>
    <p:extLst>
      <p:ext uri="{BB962C8B-B14F-4D97-AF65-F5344CB8AC3E}">
        <p14:creationId xmlns:p14="http://schemas.microsoft.com/office/powerpoint/2010/main" val="33183621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482" y="404664"/>
            <a:ext cx="8229600" cy="639762"/>
          </a:xfrm>
        </p:spPr>
        <p:txBody>
          <a:bodyPr>
            <a:normAutofit fontScale="90000"/>
          </a:bodyPr>
          <a:lstStyle/>
          <a:p>
            <a:r>
              <a:rPr lang="en-AU" dirty="0" smtClean="0"/>
              <a:t>Investor Perceptions of Risk</a:t>
            </a:r>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340767"/>
            <a:ext cx="7848872" cy="54471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696" y="3573016"/>
            <a:ext cx="1188542" cy="1224391"/>
          </a:xfrm>
          <a:prstGeom prst="rect">
            <a:avLst/>
          </a:prstGeom>
        </p:spPr>
      </p:pic>
      <p:sp>
        <p:nvSpPr>
          <p:cNvPr id="3" name="TextBox 2"/>
          <p:cNvSpPr txBox="1"/>
          <p:nvPr/>
        </p:nvSpPr>
        <p:spPr>
          <a:xfrm>
            <a:off x="4932040" y="1012735"/>
            <a:ext cx="3948517" cy="369332"/>
          </a:xfrm>
          <a:prstGeom prst="rect">
            <a:avLst/>
          </a:prstGeom>
          <a:noFill/>
        </p:spPr>
        <p:txBody>
          <a:bodyPr wrap="none" rtlCol="0">
            <a:spAutoFit/>
          </a:bodyPr>
          <a:lstStyle/>
          <a:p>
            <a:r>
              <a:rPr lang="en-AU" dirty="0" smtClean="0"/>
              <a:t>Ch11: The Making of an Expert Engineer</a:t>
            </a:r>
            <a:endParaRPr lang="en-AU" dirty="0"/>
          </a:p>
        </p:txBody>
      </p:sp>
    </p:spTree>
    <p:extLst>
      <p:ext uri="{BB962C8B-B14F-4D97-AF65-F5344CB8AC3E}">
        <p14:creationId xmlns:p14="http://schemas.microsoft.com/office/powerpoint/2010/main" val="200412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5E-6 -7.21554E-7 L 0.42344 -0.06822 " pathEditMode="relative" rAng="0" ptsTypes="AA">
                                      <p:cBhvr>
                                        <p:cTn id="10" dur="2000" fill="hold"/>
                                        <p:tgtEl>
                                          <p:spTgt spid="6"/>
                                        </p:tgtEl>
                                        <p:attrNameLst>
                                          <p:attrName>ppt_x</p:attrName>
                                          <p:attrName>ppt_y</p:attrName>
                                        </p:attrNameLst>
                                      </p:cBhvr>
                                      <p:rCtr x="21163" y="-3423"/>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42344 -0.06822 L 0.10053 -0.06822 " pathEditMode="relative" rAng="0" ptsTypes="AA">
                                      <p:cBhvr>
                                        <p:cTn id="14" dur="5000" fill="hold"/>
                                        <p:tgtEl>
                                          <p:spTgt spid="6"/>
                                        </p:tgtEl>
                                        <p:attrNameLst>
                                          <p:attrName>ppt_x</p:attrName>
                                          <p:attrName>ppt_y</p:attrName>
                                        </p:attrNameLst>
                                      </p:cBhvr>
                                      <p:rCtr x="-16146" y="0"/>
                                    </p:animMotion>
                                  </p:childTnLst>
                                </p:cTn>
                              </p:par>
                            </p:childTnLst>
                          </p:cTn>
                        </p:par>
                      </p:childTnLst>
                    </p:cTn>
                  </p:par>
                  <p:par>
                    <p:cTn id="15" fill="hold">
                      <p:stCondLst>
                        <p:cond delay="indefinite"/>
                      </p:stCondLst>
                      <p:childTnLst>
                        <p:par>
                          <p:cTn id="16" fill="hold">
                            <p:stCondLst>
                              <p:cond delay="0"/>
                            </p:stCondLst>
                            <p:childTnLst>
                              <p:par>
                                <p:cTn id="17" presetID="37" presetClass="path" presetSubtype="0" accel="50000" decel="50000" fill="hold" nodeType="clickEffect">
                                  <p:stCondLst>
                                    <p:cond delay="0"/>
                                  </p:stCondLst>
                                  <p:childTnLst>
                                    <p:animMotion origin="layout" path="M 0.10052 -0.06822 L 0.08108 -0.14754 C 0.07778 -0.16443 0.06701 -0.182 0.05399 -0.19472 C 0.03889 -0.20975 0.02396 -0.21739 0.01076 -0.21692 L -0.05156 -0.21901 " pathEditMode="relative" rAng="2195025" ptsTypes="FffFF">
                                      <p:cBhvr>
                                        <p:cTn id="18" dur="2000" fill="hold"/>
                                        <p:tgtEl>
                                          <p:spTgt spid="6"/>
                                        </p:tgtEl>
                                        <p:attrNameLst>
                                          <p:attrName>ppt_x</p:attrName>
                                          <p:attrName>ppt_y</p:attrName>
                                        </p:attrNameLst>
                                      </p:cBhvr>
                                      <p:rCtr x="-6163" y="-101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Perceptions of risk &amp; cost</a:t>
            </a:r>
            <a:endParaRPr lang="en-AU" dirty="0"/>
          </a:p>
        </p:txBody>
      </p:sp>
      <p:sp>
        <p:nvSpPr>
          <p:cNvPr id="3" name="Content Placeholder 2"/>
          <p:cNvSpPr>
            <a:spLocks noGrp="1"/>
          </p:cNvSpPr>
          <p:nvPr>
            <p:ph idx="1"/>
          </p:nvPr>
        </p:nvSpPr>
        <p:spPr/>
        <p:txBody>
          <a:bodyPr/>
          <a:lstStyle/>
          <a:p>
            <a:endParaRPr lang="en-AU"/>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251520" y="1003770"/>
            <a:ext cx="6912768" cy="5665590"/>
          </a:xfrm>
          <a:prstGeom prst="rect">
            <a:avLst/>
          </a:prstGeom>
        </p:spPr>
      </p:pic>
      <p:sp>
        <p:nvSpPr>
          <p:cNvPr id="5" name="TextBox 4"/>
          <p:cNvSpPr txBox="1"/>
          <p:nvPr/>
        </p:nvSpPr>
        <p:spPr>
          <a:xfrm>
            <a:off x="5004048" y="6484694"/>
            <a:ext cx="3948517" cy="369332"/>
          </a:xfrm>
          <a:prstGeom prst="rect">
            <a:avLst/>
          </a:prstGeom>
          <a:noFill/>
        </p:spPr>
        <p:txBody>
          <a:bodyPr wrap="none" rtlCol="0">
            <a:spAutoFit/>
          </a:bodyPr>
          <a:lstStyle/>
          <a:p>
            <a:r>
              <a:rPr lang="en-AU" dirty="0" smtClean="0"/>
              <a:t>Ch11: The Making of an Expert Engineer</a:t>
            </a:r>
            <a:endParaRPr lang="en-AU" dirty="0"/>
          </a:p>
        </p:txBody>
      </p:sp>
    </p:spTree>
    <p:extLst>
      <p:ext uri="{BB962C8B-B14F-4D97-AF65-F5344CB8AC3E}">
        <p14:creationId xmlns:p14="http://schemas.microsoft.com/office/powerpoint/2010/main" val="398163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484981"/>
            <a:ext cx="8229600" cy="639763"/>
          </a:xfrm>
        </p:spPr>
        <p:txBody>
          <a:bodyPr>
            <a:normAutofit fontScale="90000"/>
          </a:bodyPr>
          <a:lstStyle/>
          <a:p>
            <a:r>
              <a:rPr lang="en-AU" dirty="0" smtClean="0"/>
              <a:t>Perceptions of risk &amp; cost</a:t>
            </a:r>
            <a:endParaRPr lang="en-AU" dirty="0"/>
          </a:p>
        </p:txBody>
      </p:sp>
      <p:sp>
        <p:nvSpPr>
          <p:cNvPr id="3" name="Content Placeholder 2"/>
          <p:cNvSpPr>
            <a:spLocks noGrp="1"/>
          </p:cNvSpPr>
          <p:nvPr>
            <p:ph idx="1"/>
          </p:nvPr>
        </p:nvSpPr>
        <p:spPr/>
        <p:txBody>
          <a:bodyPr/>
          <a:lstStyle/>
          <a:p>
            <a:endParaRPr lang="en-AU"/>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251520" y="1021092"/>
            <a:ext cx="6912768" cy="5648268"/>
          </a:xfrm>
          <a:prstGeom prst="rect">
            <a:avLst/>
          </a:prstGeom>
        </p:spPr>
      </p:pic>
      <p:sp>
        <p:nvSpPr>
          <p:cNvPr id="5" name="TextBox 4"/>
          <p:cNvSpPr txBox="1"/>
          <p:nvPr/>
        </p:nvSpPr>
        <p:spPr>
          <a:xfrm>
            <a:off x="5004048" y="6484694"/>
            <a:ext cx="3948517" cy="369332"/>
          </a:xfrm>
          <a:prstGeom prst="rect">
            <a:avLst/>
          </a:prstGeom>
          <a:noFill/>
        </p:spPr>
        <p:txBody>
          <a:bodyPr wrap="none" rtlCol="0">
            <a:spAutoFit/>
          </a:bodyPr>
          <a:lstStyle/>
          <a:p>
            <a:r>
              <a:rPr lang="en-AU" dirty="0" smtClean="0"/>
              <a:t>Ch11: The Making of an Expert Engineer</a:t>
            </a:r>
            <a:endParaRPr lang="en-AU" dirty="0"/>
          </a:p>
        </p:txBody>
      </p:sp>
    </p:spTree>
    <p:extLst>
      <p:ext uri="{BB962C8B-B14F-4D97-AF65-F5344CB8AC3E}">
        <p14:creationId xmlns:p14="http://schemas.microsoft.com/office/powerpoint/2010/main" val="16498885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Reducing uncertainty</a:t>
            </a:r>
            <a:endParaRPr lang="en-AU" dirty="0"/>
          </a:p>
        </p:txBody>
      </p:sp>
      <p:sp>
        <p:nvSpPr>
          <p:cNvPr id="3" name="Content Placeholder 2"/>
          <p:cNvSpPr>
            <a:spLocks noGrp="1"/>
          </p:cNvSpPr>
          <p:nvPr>
            <p:ph idx="1"/>
          </p:nvPr>
        </p:nvSpPr>
        <p:spPr/>
        <p:txBody>
          <a:bodyPr/>
          <a:lstStyle/>
          <a:p>
            <a:r>
              <a:rPr lang="en-AU" dirty="0" smtClean="0"/>
              <a:t>Less exciting?</a:t>
            </a:r>
          </a:p>
          <a:p>
            <a:r>
              <a:rPr lang="en-AU" dirty="0"/>
              <a:t>L</a:t>
            </a:r>
            <a:r>
              <a:rPr lang="en-AU" dirty="0" smtClean="0"/>
              <a:t>ess challenging?</a:t>
            </a:r>
          </a:p>
          <a:p>
            <a:r>
              <a:rPr lang="en-AU" dirty="0" smtClean="0"/>
              <a:t>Tolerate lower return</a:t>
            </a:r>
          </a:p>
          <a:p>
            <a:r>
              <a:rPr lang="en-AU" dirty="0" smtClean="0"/>
              <a:t>Tolerate longer payback time</a:t>
            </a:r>
          </a:p>
          <a:p>
            <a:r>
              <a:rPr lang="en-AU" dirty="0" smtClean="0"/>
              <a:t>More capital available</a:t>
            </a:r>
          </a:p>
        </p:txBody>
      </p:sp>
    </p:spTree>
    <p:extLst>
      <p:ext uri="{BB962C8B-B14F-4D97-AF65-F5344CB8AC3E}">
        <p14:creationId xmlns:p14="http://schemas.microsoft.com/office/powerpoint/2010/main" val="41998292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Influencing Investor Perceptions</a:t>
            </a:r>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1752"/>
            <a:ext cx="9144000" cy="6254496"/>
          </a:xfrm>
          <a:prstGeom prst="rect">
            <a:avLst/>
          </a:prstGeom>
        </p:spPr>
      </p:pic>
    </p:spTree>
    <p:extLst>
      <p:ext uri="{BB962C8B-B14F-4D97-AF65-F5344CB8AC3E}">
        <p14:creationId xmlns:p14="http://schemas.microsoft.com/office/powerpoint/2010/main" val="63361393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Influencing Investor Experiences</a:t>
            </a:r>
            <a:endParaRPr lang="en-A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7504" y="274638"/>
            <a:ext cx="9223476" cy="6308858"/>
          </a:xfrm>
        </p:spPr>
      </p:pic>
    </p:spTree>
    <p:extLst>
      <p:ext uri="{BB962C8B-B14F-4D97-AF65-F5344CB8AC3E}">
        <p14:creationId xmlns:p14="http://schemas.microsoft.com/office/powerpoint/2010/main" val="7567050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33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p:nvSpPr>
        <p:spPr bwMode="auto">
          <a:xfrm>
            <a:off x="-3492" y="5453445"/>
            <a:ext cx="8690292" cy="735059"/>
          </a:xfrm>
          <a:prstGeom prst="rect">
            <a:avLst/>
          </a:prstGeom>
          <a:gradFill flip="none" rotWithShape="1">
            <a:gsLst>
              <a:gs pos="0">
                <a:srgbClr val="1E21AE"/>
              </a:gs>
              <a:gs pos="44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2" name="Title 1"/>
          <p:cNvSpPr>
            <a:spLocks noGrp="1"/>
          </p:cNvSpPr>
          <p:nvPr>
            <p:ph type="title"/>
          </p:nvPr>
        </p:nvSpPr>
        <p:spPr/>
        <p:txBody>
          <a:bodyPr>
            <a:normAutofit fontScale="90000"/>
          </a:bodyPr>
          <a:lstStyle/>
          <a:p>
            <a:r>
              <a:rPr lang="en-AU" dirty="0" smtClean="0">
                <a:solidFill>
                  <a:schemeClr val="bg1"/>
                </a:solidFill>
              </a:rPr>
              <a:t>Engineering Value Creation, Delivery</a:t>
            </a:r>
            <a:endParaRPr lang="en-AU" dirty="0">
              <a:solidFill>
                <a:schemeClr val="bg1"/>
              </a:solidFill>
            </a:endParaRPr>
          </a:p>
        </p:txBody>
      </p:sp>
      <p:sp>
        <p:nvSpPr>
          <p:cNvPr id="5" name="Rectangle 4"/>
          <p:cNvSpPr/>
          <p:nvPr/>
        </p:nvSpPr>
        <p:spPr bwMode="auto">
          <a:xfrm>
            <a:off x="0" y="1259839"/>
            <a:ext cx="1547664" cy="391867"/>
          </a:xfrm>
          <a:prstGeom prst="rect">
            <a:avLst/>
          </a:prstGeom>
          <a:gradFill flip="none" rotWithShape="1">
            <a:gsLst>
              <a:gs pos="0">
                <a:srgbClr val="1E21AE"/>
              </a:gs>
              <a:gs pos="100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12" name="Rectangle 11"/>
          <p:cNvSpPr/>
          <p:nvPr/>
        </p:nvSpPr>
        <p:spPr bwMode="auto">
          <a:xfrm>
            <a:off x="0" y="1749299"/>
            <a:ext cx="1979712" cy="445261"/>
          </a:xfrm>
          <a:prstGeom prst="rect">
            <a:avLst/>
          </a:prstGeom>
          <a:gradFill flip="none" rotWithShape="1">
            <a:gsLst>
              <a:gs pos="0">
                <a:srgbClr val="1E21AE"/>
              </a:gs>
              <a:gs pos="100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13" name="Rectangle 12"/>
          <p:cNvSpPr/>
          <p:nvPr/>
        </p:nvSpPr>
        <p:spPr bwMode="auto">
          <a:xfrm>
            <a:off x="0" y="2255521"/>
            <a:ext cx="2771800" cy="708300"/>
          </a:xfrm>
          <a:prstGeom prst="rect">
            <a:avLst/>
          </a:prstGeom>
          <a:gradFill flip="none" rotWithShape="1">
            <a:gsLst>
              <a:gs pos="0">
                <a:srgbClr val="1E21AE"/>
              </a:gs>
              <a:gs pos="100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14" name="Rectangle 13"/>
          <p:cNvSpPr/>
          <p:nvPr/>
        </p:nvSpPr>
        <p:spPr bwMode="auto">
          <a:xfrm>
            <a:off x="0" y="3037841"/>
            <a:ext cx="4102300" cy="732980"/>
          </a:xfrm>
          <a:prstGeom prst="rect">
            <a:avLst/>
          </a:prstGeom>
          <a:gradFill flip="none" rotWithShape="1">
            <a:gsLst>
              <a:gs pos="0">
                <a:srgbClr val="1E21AE"/>
              </a:gs>
              <a:gs pos="57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15" name="Rectangle 14"/>
          <p:cNvSpPr/>
          <p:nvPr/>
        </p:nvSpPr>
        <p:spPr bwMode="auto">
          <a:xfrm>
            <a:off x="-3492" y="3860801"/>
            <a:ext cx="6156176" cy="675460"/>
          </a:xfrm>
          <a:prstGeom prst="rect">
            <a:avLst/>
          </a:prstGeom>
          <a:gradFill flip="none" rotWithShape="1">
            <a:gsLst>
              <a:gs pos="0">
                <a:srgbClr val="1E21AE"/>
              </a:gs>
              <a:gs pos="43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16" name="Rectangle 15"/>
          <p:cNvSpPr/>
          <p:nvPr/>
        </p:nvSpPr>
        <p:spPr bwMode="auto">
          <a:xfrm>
            <a:off x="-3492" y="4638157"/>
            <a:ext cx="7311796" cy="735059"/>
          </a:xfrm>
          <a:prstGeom prst="rect">
            <a:avLst/>
          </a:prstGeom>
          <a:gradFill flip="none" rotWithShape="1">
            <a:gsLst>
              <a:gs pos="0">
                <a:srgbClr val="1E21AE"/>
              </a:gs>
              <a:gs pos="44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3" name="Content Placeholder 2"/>
          <p:cNvSpPr>
            <a:spLocks noGrp="1"/>
          </p:cNvSpPr>
          <p:nvPr>
            <p:ph idx="1"/>
          </p:nvPr>
        </p:nvSpPr>
        <p:spPr>
          <a:xfrm>
            <a:off x="457200" y="1268760"/>
            <a:ext cx="8229600" cy="5256584"/>
          </a:xfrm>
        </p:spPr>
        <p:txBody>
          <a:bodyPr>
            <a:normAutofit/>
          </a:bodyPr>
          <a:lstStyle/>
          <a:p>
            <a:pPr marL="457200" indent="-457200">
              <a:buFont typeface="+mj-lt"/>
              <a:buAutoNum type="arabicPeriod"/>
            </a:pPr>
            <a:r>
              <a:rPr lang="en-AU" sz="2400" dirty="0">
                <a:solidFill>
                  <a:schemeClr val="bg1"/>
                </a:solidFill>
              </a:rPr>
              <a:t>Reduce human </a:t>
            </a:r>
            <a:r>
              <a:rPr lang="en-AU" sz="2400" dirty="0" smtClean="0">
                <a:solidFill>
                  <a:schemeClr val="bg1"/>
                </a:solidFill>
              </a:rPr>
              <a:t>effort, material, energy</a:t>
            </a:r>
          </a:p>
          <a:p>
            <a:pPr marL="457200" indent="-457200">
              <a:buFont typeface="+mj-lt"/>
              <a:buAutoNum type="arabicPeriod"/>
            </a:pPr>
            <a:r>
              <a:rPr lang="en-AU" sz="2400" dirty="0" smtClean="0">
                <a:solidFill>
                  <a:schemeClr val="bg1"/>
                </a:solidFill>
              </a:rPr>
              <a:t>Reduce uncertainty, reduce design margins </a:t>
            </a:r>
          </a:p>
          <a:p>
            <a:pPr marL="457200" indent="-457200">
              <a:buFont typeface="+mj-lt"/>
              <a:buAutoNum type="arabicPeriod"/>
            </a:pPr>
            <a:r>
              <a:rPr lang="en-AU" sz="2400" dirty="0" smtClean="0">
                <a:solidFill>
                  <a:schemeClr val="bg1"/>
                </a:solidFill>
              </a:rPr>
              <a:t>Design </a:t>
            </a:r>
            <a:r>
              <a:rPr lang="en-AU" sz="2400" dirty="0">
                <a:solidFill>
                  <a:schemeClr val="bg1"/>
                </a:solidFill>
              </a:rPr>
              <a:t>for improved buyer and end-user </a:t>
            </a:r>
            <a:r>
              <a:rPr lang="en-AU" sz="2400" dirty="0" smtClean="0">
                <a:solidFill>
                  <a:schemeClr val="bg1"/>
                </a:solidFill>
              </a:rPr>
              <a:t>experience – product differentiation (Porter)</a:t>
            </a:r>
          </a:p>
          <a:p>
            <a:pPr marL="457200" indent="-457200">
              <a:buFont typeface="+mj-lt"/>
              <a:buAutoNum type="arabicPeriod"/>
            </a:pPr>
            <a:r>
              <a:rPr lang="en-US" sz="2400" dirty="0" smtClean="0">
                <a:solidFill>
                  <a:schemeClr val="bg1"/>
                </a:solidFill>
              </a:rPr>
              <a:t>Innovation – </a:t>
            </a:r>
            <a:r>
              <a:rPr lang="en-AU" sz="2400" dirty="0" smtClean="0">
                <a:solidFill>
                  <a:schemeClr val="bg1"/>
                </a:solidFill>
              </a:rPr>
              <a:t>transformation </a:t>
            </a:r>
            <a:r>
              <a:rPr lang="en-AU" sz="2400" dirty="0">
                <a:solidFill>
                  <a:schemeClr val="bg1"/>
                </a:solidFill>
              </a:rPr>
              <a:t>of ideas into innovative products and </a:t>
            </a:r>
            <a:r>
              <a:rPr lang="en-AU" sz="2400" dirty="0" smtClean="0">
                <a:solidFill>
                  <a:schemeClr val="bg1"/>
                </a:solidFill>
              </a:rPr>
              <a:t>services (Zhang)</a:t>
            </a:r>
            <a:endParaRPr lang="en-AU" sz="2400" dirty="0">
              <a:solidFill>
                <a:schemeClr val="bg1"/>
              </a:solidFill>
            </a:endParaRPr>
          </a:p>
          <a:p>
            <a:pPr marL="457200" indent="-457200">
              <a:buFont typeface="+mj-lt"/>
              <a:buAutoNum type="arabicPeriod"/>
            </a:pPr>
            <a:r>
              <a:rPr lang="en-AU" sz="2400" dirty="0" smtClean="0">
                <a:solidFill>
                  <a:schemeClr val="bg1"/>
                </a:solidFill>
              </a:rPr>
              <a:t>Shared value creation – health, safety, environment, education, capacity building (Kramer, Porter)</a:t>
            </a:r>
          </a:p>
          <a:p>
            <a:pPr marL="457200" indent="-457200">
              <a:buFont typeface="+mj-lt"/>
              <a:buAutoNum type="arabicPeriod"/>
            </a:pPr>
            <a:r>
              <a:rPr lang="en-AU" sz="2400" dirty="0" smtClean="0">
                <a:solidFill>
                  <a:schemeClr val="bg1"/>
                </a:solidFill>
              </a:rPr>
              <a:t>Providing </a:t>
            </a:r>
            <a:r>
              <a:rPr lang="en-AU" sz="2400" dirty="0">
                <a:solidFill>
                  <a:schemeClr val="bg1"/>
                </a:solidFill>
              </a:rPr>
              <a:t>commercial and technical predictions to build confidence for </a:t>
            </a:r>
            <a:r>
              <a:rPr lang="en-AU" sz="2400" dirty="0" smtClean="0">
                <a:solidFill>
                  <a:schemeClr val="bg1"/>
                </a:solidFill>
              </a:rPr>
              <a:t>investment (Trevelyan)</a:t>
            </a:r>
            <a:endParaRPr lang="en-AU" sz="2400" dirty="0">
              <a:solidFill>
                <a:schemeClr val="bg1"/>
              </a:solidFill>
            </a:endParaRPr>
          </a:p>
          <a:p>
            <a:pPr marL="457200" indent="-457200">
              <a:buFont typeface="+mj-lt"/>
              <a:buAutoNum type="arabicPeriod"/>
            </a:pPr>
            <a:r>
              <a:rPr lang="en-AU" sz="2400" dirty="0" smtClean="0">
                <a:solidFill>
                  <a:schemeClr val="bg1"/>
                </a:solidFill>
              </a:rPr>
              <a:t>Organisation, coordination for reliable delivery with sufficient performance to justify repeat business (Trevelyan)</a:t>
            </a:r>
          </a:p>
        </p:txBody>
      </p:sp>
      <p:sp>
        <p:nvSpPr>
          <p:cNvPr id="17" name="TextBox 16"/>
          <p:cNvSpPr txBox="1"/>
          <p:nvPr/>
        </p:nvSpPr>
        <p:spPr>
          <a:xfrm>
            <a:off x="143508" y="6332354"/>
            <a:ext cx="8856984" cy="584775"/>
          </a:xfrm>
          <a:prstGeom prst="rect">
            <a:avLst/>
          </a:prstGeom>
          <a:noFill/>
        </p:spPr>
        <p:txBody>
          <a:bodyPr wrap="square" rtlCol="0">
            <a:spAutoFit/>
          </a:bodyPr>
          <a:lstStyle/>
          <a:p>
            <a:r>
              <a:rPr lang="en-AU" sz="1600" dirty="0">
                <a:solidFill>
                  <a:schemeClr val="bg1"/>
                </a:solidFill>
              </a:rPr>
              <a:t>Zhang, Y., &amp; Gregory, M. (2011). Managing global network operations along the engineering value chain. </a:t>
            </a:r>
            <a:r>
              <a:rPr lang="en-AU" sz="1600" i="1" dirty="0">
                <a:solidFill>
                  <a:schemeClr val="bg1"/>
                </a:solidFill>
              </a:rPr>
              <a:t>International Journal of Operations and Production Management, 31(7), 736-764. </a:t>
            </a:r>
            <a:endParaRPr lang="en-AU" sz="1600" dirty="0"/>
          </a:p>
        </p:txBody>
      </p:sp>
    </p:spTree>
    <p:extLst>
      <p:ext uri="{BB962C8B-B14F-4D97-AF65-F5344CB8AC3E}">
        <p14:creationId xmlns:p14="http://schemas.microsoft.com/office/powerpoint/2010/main" val="266966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 grpId="0" animBg="1"/>
      <p:bldP spid="12" grpId="0" animBg="1"/>
      <p:bldP spid="13" grpId="0" animBg="1"/>
      <p:bldP spid="14" grpId="0" animBg="1"/>
      <p:bldP spid="15" grpId="0" animBg="1"/>
      <p:bldP spid="16" grpId="0" animBg="1"/>
      <p:bldP spid="3" grpId="0" build="p"/>
      <p:bldP spid="1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33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solidFill>
                  <a:schemeClr val="bg1"/>
                </a:solidFill>
              </a:rPr>
              <a:t>Engineering Value Protection</a:t>
            </a:r>
            <a:endParaRPr lang="en-AU" dirty="0">
              <a:solidFill>
                <a:schemeClr val="bg1"/>
              </a:solidFill>
            </a:endParaRPr>
          </a:p>
        </p:txBody>
      </p:sp>
      <p:sp>
        <p:nvSpPr>
          <p:cNvPr id="14" name="Rectangle 13"/>
          <p:cNvSpPr/>
          <p:nvPr/>
        </p:nvSpPr>
        <p:spPr bwMode="auto">
          <a:xfrm>
            <a:off x="-10758" y="1700808"/>
            <a:ext cx="4102300" cy="534392"/>
          </a:xfrm>
          <a:prstGeom prst="rect">
            <a:avLst/>
          </a:prstGeom>
          <a:gradFill flip="none" rotWithShape="1">
            <a:gsLst>
              <a:gs pos="0">
                <a:srgbClr val="1E21AE"/>
              </a:gs>
              <a:gs pos="57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15" name="Rectangle 14"/>
          <p:cNvSpPr/>
          <p:nvPr/>
        </p:nvSpPr>
        <p:spPr bwMode="auto">
          <a:xfrm>
            <a:off x="0" y="2316480"/>
            <a:ext cx="6156176" cy="833119"/>
          </a:xfrm>
          <a:prstGeom prst="rect">
            <a:avLst/>
          </a:prstGeom>
          <a:gradFill flip="none" rotWithShape="1">
            <a:gsLst>
              <a:gs pos="0">
                <a:srgbClr val="1E21AE"/>
              </a:gs>
              <a:gs pos="43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16" name="Rectangle 15"/>
          <p:cNvSpPr/>
          <p:nvPr/>
        </p:nvSpPr>
        <p:spPr bwMode="auto">
          <a:xfrm>
            <a:off x="0" y="3223370"/>
            <a:ext cx="9000492" cy="853702"/>
          </a:xfrm>
          <a:prstGeom prst="rect">
            <a:avLst/>
          </a:prstGeom>
          <a:gradFill flip="none" rotWithShape="1">
            <a:gsLst>
              <a:gs pos="0">
                <a:srgbClr val="1E21AE"/>
              </a:gs>
              <a:gs pos="44000">
                <a:srgbClr val="33CC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sp>
        <p:nvSpPr>
          <p:cNvPr id="3" name="Content Placeholder 2"/>
          <p:cNvSpPr>
            <a:spLocks noGrp="1"/>
          </p:cNvSpPr>
          <p:nvPr>
            <p:ph idx="1"/>
          </p:nvPr>
        </p:nvSpPr>
        <p:spPr>
          <a:xfrm>
            <a:off x="457200" y="1700808"/>
            <a:ext cx="8229600" cy="4824536"/>
          </a:xfrm>
        </p:spPr>
        <p:txBody>
          <a:bodyPr>
            <a:normAutofit/>
          </a:bodyPr>
          <a:lstStyle/>
          <a:p>
            <a:pPr marL="457200" indent="-457200">
              <a:buFont typeface="+mj-lt"/>
              <a:buAutoNum type="arabicPeriod" startAt="8"/>
            </a:pPr>
            <a:r>
              <a:rPr lang="en-AU" sz="2800" dirty="0" smtClean="0">
                <a:solidFill>
                  <a:schemeClr val="bg1"/>
                </a:solidFill>
              </a:rPr>
              <a:t>Defence equipment and services</a:t>
            </a:r>
            <a:endParaRPr lang="en-AU" sz="2800" dirty="0">
              <a:solidFill>
                <a:schemeClr val="bg1"/>
              </a:solidFill>
            </a:endParaRPr>
          </a:p>
          <a:p>
            <a:pPr marL="457200" indent="-457200">
              <a:buFont typeface="+mj-lt"/>
              <a:buAutoNum type="arabicPeriod" startAt="8"/>
            </a:pPr>
            <a:r>
              <a:rPr lang="en-AU" sz="2800" dirty="0" smtClean="0">
                <a:solidFill>
                  <a:schemeClr val="bg1"/>
                </a:solidFill>
              </a:rPr>
              <a:t>Shared value creation – health, safety, environment, education, capacity building (Kramer, Porter)</a:t>
            </a:r>
          </a:p>
          <a:p>
            <a:pPr marL="457200" indent="-457200">
              <a:buFont typeface="+mj-lt"/>
              <a:buAutoNum type="arabicPeriod" startAt="8"/>
            </a:pPr>
            <a:r>
              <a:rPr lang="en-AU" sz="2800" dirty="0" smtClean="0">
                <a:solidFill>
                  <a:schemeClr val="bg1"/>
                </a:solidFill>
              </a:rPr>
              <a:t>Sustainment: operations, engineering asset management, maintenance (Trevelyan)</a:t>
            </a:r>
          </a:p>
        </p:txBody>
      </p:sp>
    </p:spTree>
    <p:extLst>
      <p:ext uri="{BB962C8B-B14F-4D97-AF65-F5344CB8AC3E}">
        <p14:creationId xmlns:p14="http://schemas.microsoft.com/office/powerpoint/2010/main" val="6167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584" y="0"/>
            <a:ext cx="10864741" cy="7245424"/>
          </a:xfrm>
          <a:prstGeom prst="rect">
            <a:avLst/>
          </a:prstGeom>
        </p:spPr>
      </p:pic>
      <p:sp>
        <p:nvSpPr>
          <p:cNvPr id="2" name="Title 1"/>
          <p:cNvSpPr>
            <a:spLocks noGrp="1"/>
          </p:cNvSpPr>
          <p:nvPr>
            <p:ph type="title"/>
          </p:nvPr>
        </p:nvSpPr>
        <p:spPr>
          <a:xfrm>
            <a:off x="-108520" y="116632"/>
            <a:ext cx="4434125" cy="1584176"/>
          </a:xfrm>
        </p:spPr>
        <p:txBody>
          <a:bodyPr>
            <a:normAutofit/>
          </a:bodyPr>
          <a:lstStyle/>
          <a:p>
            <a:r>
              <a:rPr lang="en-AU" dirty="0" smtClean="0">
                <a:solidFill>
                  <a:schemeClr val="bg1"/>
                </a:solidFill>
              </a:rPr>
              <a:t>Ravensthorpe Nickel Refinery</a:t>
            </a:r>
            <a:endParaRPr lang="en-AU" dirty="0">
              <a:solidFill>
                <a:schemeClr val="bg1"/>
              </a:solidFill>
            </a:endParaRPr>
          </a:p>
        </p:txBody>
      </p:sp>
      <p:sp>
        <p:nvSpPr>
          <p:cNvPr id="3" name="Content Placeholder 2"/>
          <p:cNvSpPr>
            <a:spLocks noGrp="1"/>
          </p:cNvSpPr>
          <p:nvPr>
            <p:ph idx="1"/>
          </p:nvPr>
        </p:nvSpPr>
        <p:spPr>
          <a:xfrm>
            <a:off x="4283968" y="28600"/>
            <a:ext cx="4860032" cy="4525963"/>
          </a:xfrm>
        </p:spPr>
        <p:txBody>
          <a:bodyPr>
            <a:normAutofit/>
          </a:bodyPr>
          <a:lstStyle/>
          <a:p>
            <a:r>
              <a:rPr lang="en-AU" sz="2800" dirty="0" smtClean="0">
                <a:solidFill>
                  <a:schemeClr val="bg1"/>
                </a:solidFill>
              </a:rPr>
              <a:t>Conceived 2004 – Au$1.4 </a:t>
            </a:r>
            <a:r>
              <a:rPr lang="en-AU" sz="2800" dirty="0" err="1" smtClean="0">
                <a:solidFill>
                  <a:schemeClr val="bg1"/>
                </a:solidFill>
              </a:rPr>
              <a:t>Bn</a:t>
            </a:r>
            <a:endParaRPr lang="en-AU" sz="2800" dirty="0" smtClean="0">
              <a:solidFill>
                <a:schemeClr val="bg1"/>
              </a:solidFill>
            </a:endParaRPr>
          </a:p>
          <a:p>
            <a:r>
              <a:rPr lang="en-AU" sz="2800" dirty="0" smtClean="0">
                <a:solidFill>
                  <a:schemeClr val="bg1"/>
                </a:solidFill>
              </a:rPr>
              <a:t>Cost till 2008 – Au$2.6 </a:t>
            </a:r>
            <a:r>
              <a:rPr lang="en-AU" sz="2800" dirty="0" err="1" smtClean="0">
                <a:solidFill>
                  <a:schemeClr val="bg1"/>
                </a:solidFill>
              </a:rPr>
              <a:t>Bn</a:t>
            </a:r>
            <a:endParaRPr lang="en-AU" sz="2800" dirty="0" smtClean="0">
              <a:solidFill>
                <a:schemeClr val="bg1"/>
              </a:solidFill>
            </a:endParaRPr>
          </a:p>
          <a:p>
            <a:r>
              <a:rPr lang="en-AU" sz="2800" dirty="0" smtClean="0">
                <a:solidFill>
                  <a:schemeClr val="bg1"/>
                </a:solidFill>
              </a:rPr>
              <a:t>Sold to First Quantum for Au$250m in 2009</a:t>
            </a:r>
            <a:endParaRPr lang="en-AU" sz="2800" dirty="0">
              <a:solidFill>
                <a:schemeClr val="bg1"/>
              </a:solidFill>
            </a:endParaRPr>
          </a:p>
        </p:txBody>
      </p:sp>
      <p:sp>
        <p:nvSpPr>
          <p:cNvPr id="5" name="TextBox 4"/>
          <p:cNvSpPr txBox="1"/>
          <p:nvPr/>
        </p:nvSpPr>
        <p:spPr>
          <a:xfrm>
            <a:off x="1979712" y="6247537"/>
            <a:ext cx="6366486" cy="584775"/>
          </a:xfrm>
          <a:prstGeom prst="rect">
            <a:avLst/>
          </a:prstGeom>
          <a:noFill/>
        </p:spPr>
        <p:txBody>
          <a:bodyPr wrap="none" rtlCol="0">
            <a:spAutoFit/>
          </a:bodyPr>
          <a:lstStyle/>
          <a:p>
            <a:r>
              <a:rPr lang="en-AU" sz="3200" dirty="0" smtClean="0">
                <a:solidFill>
                  <a:schemeClr val="bg1"/>
                </a:solidFill>
              </a:rPr>
              <a:t>2.4 Billion Dollars in value destroyed</a:t>
            </a:r>
            <a:endParaRPr lang="en-AU" sz="3200" dirty="0">
              <a:solidFill>
                <a:schemeClr val="bg1"/>
              </a:solidFill>
            </a:endParaRPr>
          </a:p>
        </p:txBody>
      </p:sp>
    </p:spTree>
    <p:extLst>
      <p:ext uri="{BB962C8B-B14F-4D97-AF65-F5344CB8AC3E}">
        <p14:creationId xmlns:p14="http://schemas.microsoft.com/office/powerpoint/2010/main" val="384618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sp>
        <p:nvSpPr>
          <p:cNvPr id="4" name="Rectangle 3"/>
          <p:cNvSpPr/>
          <p:nvPr/>
        </p:nvSpPr>
        <p:spPr bwMode="auto">
          <a:xfrm>
            <a:off x="0" y="0"/>
            <a:ext cx="9144000" cy="685800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dirty="0" smtClean="0">
              <a:ln>
                <a:noFill/>
              </a:ln>
              <a:solidFill>
                <a:schemeClr val="tx1"/>
              </a:solidFill>
              <a:effectLst/>
              <a:latin typeface="Georgia" pitchFamily="18" charset="0"/>
              <a:ea typeface="MS PGothic" pitchFamily="34" charset="-128"/>
              <a:cs typeface="Arial" charset="0"/>
            </a:endParaRPr>
          </a:p>
        </p:txBody>
      </p:sp>
      <p:sp>
        <p:nvSpPr>
          <p:cNvPr id="5" name="TextBox 4"/>
          <p:cNvSpPr txBox="1"/>
          <p:nvPr/>
        </p:nvSpPr>
        <p:spPr>
          <a:xfrm>
            <a:off x="539552" y="548680"/>
            <a:ext cx="7776864" cy="3970318"/>
          </a:xfrm>
          <a:prstGeom prst="rect">
            <a:avLst/>
          </a:prstGeom>
          <a:noFill/>
        </p:spPr>
        <p:txBody>
          <a:bodyPr wrap="square" rtlCol="0">
            <a:spAutoFit/>
          </a:bodyPr>
          <a:lstStyle/>
          <a:p>
            <a:r>
              <a:rPr lang="en-AU" sz="3200" baseline="0" dirty="0" smtClean="0">
                <a:solidFill>
                  <a:schemeClr val="bg1"/>
                </a:solidFill>
              </a:rPr>
              <a:t>Success rate for projects US$100 million</a:t>
            </a:r>
            <a:r>
              <a:rPr lang="en-AU" sz="3200" dirty="0" smtClean="0">
                <a:solidFill>
                  <a:schemeClr val="bg1"/>
                </a:solidFill>
              </a:rPr>
              <a:t> – $1 billion?</a:t>
            </a:r>
          </a:p>
          <a:p>
            <a:endParaRPr lang="en-AU" sz="3200" baseline="0" dirty="0">
              <a:solidFill>
                <a:schemeClr val="bg1"/>
              </a:solidFill>
            </a:endParaRPr>
          </a:p>
          <a:p>
            <a:pPr lvl="1"/>
            <a:r>
              <a:rPr lang="en-AU" sz="2800" dirty="0" smtClean="0">
                <a:solidFill>
                  <a:schemeClr val="bg1"/>
                </a:solidFill>
              </a:rPr>
              <a:t>(Success = financial return &gt; 50% forecast @ FID)</a:t>
            </a:r>
            <a:endParaRPr lang="en-AU" sz="3200" dirty="0">
              <a:solidFill>
                <a:schemeClr val="bg1"/>
              </a:solidFill>
            </a:endParaRPr>
          </a:p>
          <a:p>
            <a:endParaRPr lang="en-AU" sz="3200" baseline="0" dirty="0" smtClean="0">
              <a:solidFill>
                <a:schemeClr val="bg1"/>
              </a:solidFill>
            </a:endParaRPr>
          </a:p>
          <a:p>
            <a:endParaRPr lang="en-AU" sz="3200" dirty="0">
              <a:solidFill>
                <a:schemeClr val="bg1"/>
              </a:solidFill>
            </a:endParaRPr>
          </a:p>
          <a:p>
            <a:r>
              <a:rPr lang="en-AU" sz="3200" dirty="0">
                <a:solidFill>
                  <a:schemeClr val="bg1"/>
                </a:solidFill>
              </a:rPr>
              <a:t>Success rate for projects </a:t>
            </a:r>
            <a:r>
              <a:rPr lang="en-AU" sz="3200" dirty="0" smtClean="0">
                <a:solidFill>
                  <a:schemeClr val="bg1"/>
                </a:solidFill>
              </a:rPr>
              <a:t>&gt; US$1 billion?</a:t>
            </a:r>
            <a:endParaRPr lang="en-AU" sz="3200" dirty="0">
              <a:solidFill>
                <a:schemeClr val="bg1"/>
              </a:solidFill>
            </a:endParaRPr>
          </a:p>
          <a:p>
            <a:endParaRPr lang="en-AU" sz="3200" baseline="0" dirty="0" smtClean="0">
              <a:solidFill>
                <a:schemeClr val="bg1"/>
              </a:solidFill>
            </a:endParaRPr>
          </a:p>
        </p:txBody>
      </p:sp>
      <p:sp>
        <p:nvSpPr>
          <p:cNvPr id="6" name="TextBox 5"/>
          <p:cNvSpPr txBox="1"/>
          <p:nvPr/>
        </p:nvSpPr>
        <p:spPr>
          <a:xfrm>
            <a:off x="827584" y="5301208"/>
            <a:ext cx="7344816" cy="523220"/>
          </a:xfrm>
          <a:prstGeom prst="rect">
            <a:avLst/>
          </a:prstGeom>
          <a:noFill/>
        </p:spPr>
        <p:txBody>
          <a:bodyPr wrap="square" rtlCol="0">
            <a:spAutoFit/>
          </a:bodyPr>
          <a:lstStyle/>
          <a:p>
            <a:r>
              <a:rPr lang="en-AU" sz="1400" dirty="0" err="1">
                <a:solidFill>
                  <a:schemeClr val="bg1"/>
                </a:solidFill>
              </a:rPr>
              <a:t>Merrow</a:t>
            </a:r>
            <a:r>
              <a:rPr lang="en-AU" sz="1400" dirty="0">
                <a:solidFill>
                  <a:schemeClr val="bg1"/>
                </a:solidFill>
              </a:rPr>
              <a:t>, E. W. (2011). Industrial Megaprojects: Concepts, Strategies, and Practices for Success. New Jersey, John Wiley &amp; Sons</a:t>
            </a:r>
            <a:r>
              <a:rPr lang="en-AU" sz="1400" dirty="0" smtClean="0">
                <a:solidFill>
                  <a:schemeClr val="bg1"/>
                </a:solidFill>
              </a:rPr>
              <a:t>.</a:t>
            </a:r>
            <a:endParaRPr lang="en-AU" sz="1400" dirty="0">
              <a:solidFill>
                <a:schemeClr val="bg1"/>
              </a:solidFill>
            </a:endParaRPr>
          </a:p>
        </p:txBody>
      </p:sp>
    </p:spTree>
    <p:extLst>
      <p:ext uri="{BB962C8B-B14F-4D97-AF65-F5344CB8AC3E}">
        <p14:creationId xmlns:p14="http://schemas.microsoft.com/office/powerpoint/2010/main" val="95028400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mtClean="0"/>
              <a:t>Outline</a:t>
            </a:r>
            <a:endParaRPr lang="en-AU" dirty="0"/>
          </a:p>
        </p:txBody>
      </p:sp>
      <p:sp>
        <p:nvSpPr>
          <p:cNvPr id="8" name="Content Placeholder 2"/>
          <p:cNvSpPr txBox="1">
            <a:spLocks/>
          </p:cNvSpPr>
          <p:nvPr/>
        </p:nvSpPr>
        <p:spPr>
          <a:xfrm>
            <a:off x="468313" y="2599508"/>
            <a:ext cx="7499350" cy="342187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AU" dirty="0" smtClean="0">
                <a:solidFill>
                  <a:schemeClr val="accent5">
                    <a:lumMod val="60000"/>
                    <a:lumOff val="40000"/>
                  </a:schemeClr>
                </a:solidFill>
              </a:rPr>
              <a:t>My journeys</a:t>
            </a:r>
          </a:p>
          <a:p>
            <a:r>
              <a:rPr lang="en-AU" dirty="0" smtClean="0">
                <a:solidFill>
                  <a:schemeClr val="accent5">
                    <a:lumMod val="60000"/>
                    <a:lumOff val="40000"/>
                  </a:schemeClr>
                </a:solidFill>
              </a:rPr>
              <a:t>Theoretical foundation for engineering</a:t>
            </a:r>
          </a:p>
          <a:p>
            <a:r>
              <a:rPr lang="en-AU" dirty="0" smtClean="0">
                <a:solidFill>
                  <a:schemeClr val="accent5">
                    <a:lumMod val="60000"/>
                    <a:lumOff val="40000"/>
                  </a:schemeClr>
                </a:solidFill>
              </a:rPr>
              <a:t>Entrepreneurs, economic development</a:t>
            </a:r>
          </a:p>
          <a:p>
            <a:r>
              <a:rPr lang="en-AU" dirty="0" smtClean="0">
                <a:solidFill>
                  <a:schemeClr val="accent5">
                    <a:lumMod val="60000"/>
                    <a:lumOff val="40000"/>
                  </a:schemeClr>
                </a:solidFill>
              </a:rPr>
              <a:t>Value and value creation</a:t>
            </a:r>
          </a:p>
          <a:p>
            <a:r>
              <a:rPr lang="en-AU" dirty="0" smtClean="0">
                <a:solidFill>
                  <a:schemeClr val="accent5">
                    <a:lumMod val="60000"/>
                    <a:lumOff val="40000"/>
                  </a:schemeClr>
                </a:solidFill>
              </a:rPr>
              <a:t>Engineering value creation</a:t>
            </a:r>
          </a:p>
          <a:p>
            <a:r>
              <a:rPr lang="en-AU" dirty="0" smtClean="0"/>
              <a:t>Why is this important?</a:t>
            </a:r>
          </a:p>
          <a:p>
            <a:endParaRPr lang="en-AU" dirty="0"/>
          </a:p>
        </p:txBody>
      </p:sp>
    </p:spTree>
    <p:extLst>
      <p:ext uri="{BB962C8B-B14F-4D97-AF65-F5344CB8AC3E}">
        <p14:creationId xmlns:p14="http://schemas.microsoft.com/office/powerpoint/2010/main" val="403028062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Expert engineers understand value creation!</a:t>
            </a:r>
            <a:endParaRPr lang="en-AU" dirty="0"/>
          </a:p>
        </p:txBody>
      </p:sp>
      <p:sp>
        <p:nvSpPr>
          <p:cNvPr id="3" name="Content Placeholder 2"/>
          <p:cNvSpPr>
            <a:spLocks noGrp="1"/>
          </p:cNvSpPr>
          <p:nvPr>
            <p:ph idx="1"/>
          </p:nvPr>
        </p:nvSpPr>
        <p:spPr/>
        <p:txBody>
          <a:bodyPr/>
          <a:lstStyle/>
          <a:p>
            <a:r>
              <a:rPr lang="en-AU" dirty="0" smtClean="0"/>
              <a:t>Earn 2-5 times more than other engineers</a:t>
            </a:r>
          </a:p>
          <a:p>
            <a:r>
              <a:rPr lang="en-AU" dirty="0" smtClean="0"/>
              <a:t>Earn more than developed country engineers</a:t>
            </a:r>
          </a:p>
          <a:p>
            <a:r>
              <a:rPr lang="en-AU" dirty="0" smtClean="0"/>
              <a:t>Provide sufficient value for employers to pay high salaries</a:t>
            </a:r>
          </a:p>
          <a:p>
            <a:r>
              <a:rPr lang="en-AU" dirty="0" smtClean="0"/>
              <a:t>Use skills and knowledge that any engineer can learn</a:t>
            </a:r>
          </a:p>
        </p:txBody>
      </p:sp>
    </p:spTree>
    <p:extLst>
      <p:ext uri="{BB962C8B-B14F-4D97-AF65-F5344CB8AC3E}">
        <p14:creationId xmlns:p14="http://schemas.microsoft.com/office/powerpoint/2010/main" val="49042799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29600" cy="1143000"/>
          </a:xfrm>
        </p:spPr>
        <p:txBody>
          <a:bodyPr/>
          <a:lstStyle/>
          <a:p>
            <a:r>
              <a:rPr lang="en-AU" dirty="0" smtClean="0">
                <a:solidFill>
                  <a:schemeClr val="bg1"/>
                </a:solidFill>
              </a:rPr>
              <a:t>Where to learn more</a:t>
            </a:r>
            <a:endParaRPr lang="en-AU" dirty="0">
              <a:solidFill>
                <a:schemeClr val="bg1"/>
              </a:solidFill>
            </a:endParaRPr>
          </a:p>
        </p:txBody>
      </p:sp>
      <p:sp>
        <p:nvSpPr>
          <p:cNvPr id="3" name="Content Placeholder 2"/>
          <p:cNvSpPr>
            <a:spLocks noGrp="1"/>
          </p:cNvSpPr>
          <p:nvPr>
            <p:ph idx="1"/>
          </p:nvPr>
        </p:nvSpPr>
        <p:spPr>
          <a:xfrm>
            <a:off x="5870724" y="1628800"/>
            <a:ext cx="2987824" cy="4525963"/>
          </a:xfrm>
        </p:spPr>
        <p:txBody>
          <a:bodyPr>
            <a:normAutofit/>
          </a:bodyPr>
          <a:lstStyle/>
          <a:p>
            <a:pPr marL="0" indent="0">
              <a:buNone/>
            </a:pPr>
            <a:r>
              <a:rPr lang="en-AU" sz="2000" dirty="0" smtClean="0"/>
              <a:t>Engineering practice: the work that engineers do that is common to all disciplines.</a:t>
            </a:r>
          </a:p>
          <a:p>
            <a:pPr marL="0" indent="0">
              <a:buNone/>
            </a:pPr>
            <a:endParaRPr lang="en-AU" sz="2000" dirty="0" smtClean="0"/>
          </a:p>
          <a:p>
            <a:pPr marL="0" indent="0">
              <a:buNone/>
            </a:pPr>
            <a:endParaRPr lang="en-AU" sz="2000" dirty="0" smtClean="0"/>
          </a:p>
          <a:p>
            <a:pPr marL="0" indent="0">
              <a:buNone/>
            </a:pPr>
            <a:r>
              <a:rPr lang="en-AU" sz="2000" dirty="0" smtClean="0"/>
              <a:t>Knowledge used by expert engineers.</a:t>
            </a:r>
          </a:p>
          <a:p>
            <a:pPr marL="0" indent="0">
              <a:buNone/>
            </a:pPr>
            <a:endParaRPr lang="en-AU" sz="2000" dirty="0" smtClean="0"/>
          </a:p>
          <a:p>
            <a:pPr marL="0" indent="0">
              <a:buNone/>
            </a:pPr>
            <a:endParaRPr lang="en-AU" sz="2000" dirty="0" smtClean="0"/>
          </a:p>
          <a:p>
            <a:pPr marL="0" indent="0">
              <a:buNone/>
            </a:pPr>
            <a:r>
              <a:rPr lang="en-AU" sz="2000" dirty="0" smtClean="0"/>
              <a:t>Help younger engineers develop attributes of experts quickly.</a:t>
            </a:r>
            <a:endParaRPr lang="en-AU" sz="2000" dirty="0"/>
          </a:p>
          <a:p>
            <a:pPr marL="0" indent="0">
              <a:buNone/>
            </a:pPr>
            <a:endParaRPr lang="en-AU" sz="1800" dirty="0"/>
          </a:p>
          <a:p>
            <a:pPr marL="0" indent="0">
              <a:buNone/>
            </a:pPr>
            <a:endParaRPr lang="en-AU" sz="1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13743">
            <a:off x="419680" y="198002"/>
            <a:ext cx="4897173" cy="6945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849778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sp>
        <p:nvSpPr>
          <p:cNvPr id="4" name="Rectangle 3"/>
          <p:cNvSpPr/>
          <p:nvPr/>
        </p:nvSpPr>
        <p:spPr bwMode="auto">
          <a:xfrm>
            <a:off x="0" y="0"/>
            <a:ext cx="9144000" cy="68580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25000" smtClean="0">
              <a:ln>
                <a:noFill/>
              </a:ln>
              <a:solidFill>
                <a:schemeClr val="tx1"/>
              </a:solidFill>
              <a:effectLst/>
              <a:latin typeface="Georgia" pitchFamily="18" charset="0"/>
              <a:ea typeface="MS PGothic" pitchFamily="34" charset="-128"/>
              <a:cs typeface="Arial"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0" y="332656"/>
            <a:ext cx="9308748" cy="6166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25323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1656</TotalTime>
  <Words>2186</Words>
  <Application>Microsoft Office PowerPoint</Application>
  <PresentationFormat>On-screen Show (4:3)</PresentationFormat>
  <Paragraphs>474</Paragraphs>
  <Slides>65</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65</vt:i4>
      </vt:variant>
    </vt:vector>
  </HeadingPairs>
  <TitlesOfParts>
    <vt:vector size="73" baseType="lpstr">
      <vt:lpstr>MS PGothic</vt:lpstr>
      <vt:lpstr>Arial</vt:lpstr>
      <vt:lpstr>Calibri</vt:lpstr>
      <vt:lpstr>Georgia</vt:lpstr>
      <vt:lpstr>Myriad Pro SemiCond</vt:lpstr>
      <vt:lpstr>Symbol</vt:lpstr>
      <vt:lpstr>Wingdings</vt:lpstr>
      <vt:lpstr>Office Theme</vt:lpstr>
      <vt:lpstr>Value creation in the engineering enterprise</vt:lpstr>
      <vt:lpstr>PowerPoint Presentation</vt:lpstr>
      <vt:lpstr>PowerPoint Presentation</vt:lpstr>
      <vt:lpstr>PowerPoint Presentation</vt:lpstr>
      <vt:lpstr>PowerPoint Presentation</vt:lpstr>
      <vt:lpstr>PowerPoint Presentation</vt:lpstr>
      <vt:lpstr>PowerPoint Presentation</vt:lpstr>
      <vt:lpstr>Challenges Evident in Pakistan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Engineering: Problem Solving</vt:lpstr>
      <vt:lpstr>Theory-based education shapes a discipline</vt:lpstr>
      <vt:lpstr>Paris – Tunis differences?</vt:lpstr>
      <vt:lpstr>Paris – Tunis differences?</vt:lpstr>
      <vt:lpstr>What do engineering graduates do in  their first job?</vt:lpstr>
      <vt:lpstr>What do engineering graduates do in  their first job?</vt:lpstr>
      <vt:lpstr>A view of engineering practice</vt:lpstr>
      <vt:lpstr>A view of engineering practice</vt:lpstr>
      <vt:lpstr>Binary Model</vt:lpstr>
      <vt:lpstr>What do we teach?</vt:lpstr>
      <vt:lpstr>Engineering Practice</vt:lpstr>
      <vt:lpstr>Technical Collaboration Performances</vt:lpstr>
      <vt:lpstr>Value Creation</vt:lpstr>
      <vt:lpstr>Paris – Tunis differences?</vt:lpstr>
      <vt:lpstr>PowerPoint Presentation</vt:lpstr>
      <vt:lpstr>PowerPoint Presentation</vt:lpstr>
      <vt:lpstr>Value of Unpaid Labour, Value of Time</vt:lpstr>
      <vt:lpstr>Marginal revenue productivity theory of wages</vt:lpstr>
      <vt:lpstr>Low Pay for Engineers</vt:lpstr>
      <vt:lpstr>Economic Development</vt:lpstr>
      <vt:lpstr>The Entrepreneur</vt:lpstr>
      <vt:lpstr>PowerPoint Presentation</vt:lpstr>
      <vt:lpstr>Value?</vt:lpstr>
      <vt:lpstr>Value?</vt:lpstr>
      <vt:lpstr>The firm (or enterprise)</vt:lpstr>
      <vt:lpstr>Value System (Porter)</vt:lpstr>
      <vt:lpstr>Porter’s Value System</vt:lpstr>
      <vt:lpstr>Porter’s Value System</vt:lpstr>
      <vt:lpstr>How do engineers contribute value?</vt:lpstr>
      <vt:lpstr>PowerPoint Presentation</vt:lpstr>
      <vt:lpstr>Engineering Value Creation (1)</vt:lpstr>
      <vt:lpstr>Innovation</vt:lpstr>
      <vt:lpstr>Co-Creating Shared Value</vt:lpstr>
      <vt:lpstr>Engineering Value Creation (2)</vt:lpstr>
      <vt:lpstr>A Difficult Example</vt:lpstr>
      <vt:lpstr>Engineering Value Creation (3)</vt:lpstr>
      <vt:lpstr>Investor Perceptions of Risk</vt:lpstr>
      <vt:lpstr>Perceptions of risk &amp; cost</vt:lpstr>
      <vt:lpstr>Perceptions of risk &amp; cost</vt:lpstr>
      <vt:lpstr>Reducing uncertainty</vt:lpstr>
      <vt:lpstr>Influencing Investor Perceptions</vt:lpstr>
      <vt:lpstr>Influencing Investor Experiences</vt:lpstr>
      <vt:lpstr>Engineering Value Creation, Delivery</vt:lpstr>
      <vt:lpstr>Engineering Value Protection</vt:lpstr>
      <vt:lpstr>Ravensthorpe Nickel Refinery</vt:lpstr>
      <vt:lpstr>PowerPoint Presentation</vt:lpstr>
      <vt:lpstr>PowerPoint Presentation</vt:lpstr>
      <vt:lpstr>Expert engineers understand value creation!</vt:lpstr>
      <vt:lpstr>Where to learn more</vt:lpstr>
      <vt:lpstr>PowerPoint Presentation</vt:lpstr>
    </vt:vector>
  </TitlesOfParts>
  <Company>The University of Western Australia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Trevelyan</dc:creator>
  <cp:lastModifiedBy>James Trevelyan</cp:lastModifiedBy>
  <cp:revision>78</cp:revision>
  <dcterms:created xsi:type="dcterms:W3CDTF">2015-03-10T12:14:12Z</dcterms:created>
  <dcterms:modified xsi:type="dcterms:W3CDTF">2017-07-28T07:20:38Z</dcterms:modified>
</cp:coreProperties>
</file>